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7" r:id="rId5"/>
  </p:sldMasterIdLst>
  <p:notesMasterIdLst>
    <p:notesMasterId r:id="rId31"/>
  </p:notesMasterIdLst>
  <p:sldIdLst>
    <p:sldId id="258" r:id="rId6"/>
    <p:sldId id="277" r:id="rId7"/>
    <p:sldId id="782" r:id="rId8"/>
    <p:sldId id="786" r:id="rId9"/>
    <p:sldId id="279" r:id="rId10"/>
    <p:sldId id="783" r:id="rId11"/>
    <p:sldId id="784" r:id="rId12"/>
    <p:sldId id="261" r:id="rId13"/>
    <p:sldId id="259" r:id="rId14"/>
    <p:sldId id="548" r:id="rId15"/>
    <p:sldId id="773" r:id="rId16"/>
    <p:sldId id="344" r:id="rId17"/>
    <p:sldId id="283" r:id="rId18"/>
    <p:sldId id="346" r:id="rId19"/>
    <p:sldId id="345" r:id="rId20"/>
    <p:sldId id="343" r:id="rId21"/>
    <p:sldId id="342" r:id="rId22"/>
    <p:sldId id="339" r:id="rId23"/>
    <p:sldId id="265" r:id="rId24"/>
    <p:sldId id="774" r:id="rId25"/>
    <p:sldId id="785" r:id="rId26"/>
    <p:sldId id="281" r:id="rId27"/>
    <p:sldId id="787" r:id="rId28"/>
    <p:sldId id="781" r:id="rId29"/>
    <p:sldId id="26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1543"/>
    <a:srgbClr val="42184E"/>
    <a:srgbClr val="660033"/>
    <a:srgbClr val="660066"/>
    <a:srgbClr val="481F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62638-05B7-45B7-A9AC-183351B7532F}" type="datetimeFigureOut">
              <a:rPr lang="en-NZ" smtClean="0"/>
              <a:t>19/08/2022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D4013-F9FF-43A5-8828-F87BA85040FE}" type="slidenum">
              <a:rPr lang="en-NZ" smtClean="0"/>
              <a:t>‹#›</a:t>
            </a:fld>
            <a:endParaRPr lang="en-NZ"/>
          </a:p>
        </p:txBody>
      </p:sp>
    </p:spTree>
    <p:extLst>
      <p:ext uri="{BB962C8B-B14F-4D97-AF65-F5344CB8AC3E}">
        <p14:creationId xmlns:p14="http://schemas.microsoft.com/office/powerpoint/2010/main" val="252118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council10-my.sharepoint.com/:p:/g/personal/kim_bonnington_teachingcouncil_nz/EbMJmSHWUOhAlzrQ1tu4QnQBChiVEkhQO86d6IojWhx5Pw?e=ji1acc"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council10-my.sharepoint.com/:p:/g/personal/kim_bonnington_teachingcouncil_nz/EbMJmSHWUOhAlzrQ1tu4QnQBChiVEkhQO86d6IojWhx5Pw?e=ji1ac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320675"/>
            <a:ext cx="3309938" cy="1862138"/>
          </a:xfrm>
        </p:spPr>
      </p:sp>
      <p:sp>
        <p:nvSpPr>
          <p:cNvPr id="3" name="Notes Placeholder 2"/>
          <p:cNvSpPr>
            <a:spLocks noGrp="1"/>
          </p:cNvSpPr>
          <p:nvPr>
            <p:ph type="body" idx="1"/>
          </p:nvPr>
        </p:nvSpPr>
        <p:spPr>
          <a:xfrm>
            <a:off x="647989" y="2404569"/>
            <a:ext cx="6098727" cy="6512857"/>
          </a:xfrm>
        </p:spPr>
        <p:txBody>
          <a:bodyPr>
            <a:normAutofit/>
          </a:bodyPr>
          <a:lstStyle/>
          <a:p>
            <a:pPr>
              <a:lnSpc>
                <a:spcPct val="107000"/>
              </a:lnSpc>
              <a:spcAft>
                <a:spcPts val="772"/>
              </a:spcAft>
            </a:pPr>
            <a:r>
              <a:rPr lang="en-NZ" b="1" dirty="0">
                <a:latin typeface="Calibri" panose="020F0502020204030204" pitchFamily="34" charset="0"/>
                <a:ea typeface="Calibri" panose="020F0502020204030204" pitchFamily="34" charset="0"/>
                <a:cs typeface="Times New Roman" panose="02020603050405020304" pitchFamily="18" charset="0"/>
              </a:rPr>
              <a:t>ANAHERA</a:t>
            </a:r>
          </a:p>
          <a:p>
            <a:pPr>
              <a:lnSpc>
                <a:spcPct val="107000"/>
              </a:lnSpc>
              <a:spcAft>
                <a:spcPts val="772"/>
              </a:spcAft>
            </a:pPr>
            <a:r>
              <a:rPr lang="en-NZ" dirty="0">
                <a:latin typeface="Calibri" panose="020F0502020204030204" pitchFamily="34" charset="0"/>
                <a:ea typeface="Calibri" panose="020F0502020204030204" pitchFamily="34" charset="0"/>
                <a:cs typeface="Times New Roman" panose="02020603050405020304" pitchFamily="18" charset="0"/>
              </a:rPr>
              <a:t>Nau mai ki te whare korero</a:t>
            </a:r>
          </a:p>
          <a:p>
            <a:pPr>
              <a:lnSpc>
                <a:spcPct val="107000"/>
              </a:lnSpc>
              <a:spcAft>
                <a:spcPts val="772"/>
              </a:spcAft>
            </a:pPr>
            <a:r>
              <a:rPr lang="en-US" sz="1400" b="1" dirty="0">
                <a:solidFill>
                  <a:srgbClr val="FFFF00"/>
                </a:solidFill>
              </a:rPr>
              <a:t>Tupuranga Ngaio, Reatanga Ngaio </a:t>
            </a:r>
            <a:r>
              <a:rPr lang="en-US" sz="1200" dirty="0"/>
              <a:t>kia tū māia ake ai te hunga whakaako</a:t>
            </a:r>
          </a:p>
          <a:p>
            <a:pPr algn="l">
              <a:lnSpc>
                <a:spcPct val="100000"/>
              </a:lnSpc>
              <a:spcBef>
                <a:spcPts val="0"/>
              </a:spcBef>
            </a:pPr>
            <a:r>
              <a:rPr lang="en-US" sz="1200" dirty="0">
                <a:latin typeface="Calibri" panose="020F0502020204030204" pitchFamily="34" charset="0"/>
                <a:ea typeface="Calibri" panose="020F0502020204030204" pitchFamily="34" charset="0"/>
                <a:cs typeface="Times New Roman" panose="02020603050405020304" pitchFamily="18" charset="0"/>
              </a:rPr>
              <a:t>Ānei nga </a:t>
            </a:r>
            <a:r>
              <a:rPr lang="en-US" sz="1200" b="1" dirty="0">
                <a:solidFill>
                  <a:schemeClr val="tx1"/>
                </a:solidFill>
              </a:rPr>
              <a:t>Tikanga Whakahaere Huitopa</a:t>
            </a:r>
          </a:p>
          <a:p>
            <a:pPr marL="342900" indent="-342900" algn="l">
              <a:lnSpc>
                <a:spcPct val="100000"/>
              </a:lnSpc>
              <a:spcBef>
                <a:spcPts val="0"/>
              </a:spcBef>
              <a:buFont typeface="Arial" charset="0"/>
              <a:buChar char="•"/>
            </a:pPr>
            <a:r>
              <a:rPr lang="en-US" sz="1200" b="1" dirty="0" err="1">
                <a:solidFill>
                  <a:schemeClr val="tx1"/>
                </a:solidFill>
              </a:rPr>
              <a:t>Whakaaturia</a:t>
            </a:r>
            <a:r>
              <a:rPr lang="en-US" sz="1200" b="1" dirty="0">
                <a:solidFill>
                  <a:schemeClr val="tx1"/>
                </a:solidFill>
              </a:rPr>
              <a:t> mai tō kanohi mataora, </a:t>
            </a:r>
            <a:r>
              <a:rPr lang="en-US" sz="1200" b="1" dirty="0" err="1">
                <a:solidFill>
                  <a:schemeClr val="tx1"/>
                </a:solidFill>
              </a:rPr>
              <a:t>wetohia</a:t>
            </a:r>
            <a:r>
              <a:rPr lang="en-US" sz="1200" b="1" dirty="0">
                <a:solidFill>
                  <a:schemeClr val="tx1"/>
                </a:solidFill>
              </a:rPr>
              <a:t> tāu </a:t>
            </a:r>
            <a:r>
              <a:rPr lang="en-US" sz="1200" b="1" dirty="0" err="1">
                <a:solidFill>
                  <a:schemeClr val="tx1"/>
                </a:solidFill>
              </a:rPr>
              <a:t>hopuoro</a:t>
            </a:r>
            <a:r>
              <a:rPr lang="en-US" sz="1200" b="1" dirty="0">
                <a:solidFill>
                  <a:schemeClr val="tx1"/>
                </a:solidFill>
              </a:rPr>
              <a:t> </a:t>
            </a:r>
            <a:r>
              <a:rPr lang="en-US" sz="1200" dirty="0">
                <a:solidFill>
                  <a:schemeClr val="tx1"/>
                </a:solidFill>
              </a:rPr>
              <a:t>(kia pai ai te rongo o te katoa)</a:t>
            </a:r>
          </a:p>
          <a:p>
            <a:pPr marL="342900" indent="-342900" algn="l">
              <a:lnSpc>
                <a:spcPct val="100000"/>
              </a:lnSpc>
              <a:spcBef>
                <a:spcPts val="0"/>
              </a:spcBef>
              <a:buFont typeface="Arial" charset="0"/>
              <a:buChar char="•"/>
            </a:pPr>
            <a:r>
              <a:rPr lang="en-US" sz="1200" b="1" dirty="0" err="1">
                <a:solidFill>
                  <a:schemeClr val="tx1"/>
                </a:solidFill>
              </a:rPr>
              <a:t>Patohia</a:t>
            </a:r>
            <a:r>
              <a:rPr lang="en-US" sz="1200" b="1" dirty="0">
                <a:solidFill>
                  <a:schemeClr val="tx1"/>
                </a:solidFill>
              </a:rPr>
              <a:t> tētahi kōrero </a:t>
            </a:r>
            <a:r>
              <a:rPr lang="en-US" sz="1200" b="1" dirty="0" err="1">
                <a:solidFill>
                  <a:schemeClr val="tx1"/>
                </a:solidFill>
              </a:rPr>
              <a:t>whakapiri</a:t>
            </a:r>
            <a:r>
              <a:rPr lang="en-US" sz="1200" b="1" dirty="0">
                <a:solidFill>
                  <a:schemeClr val="tx1"/>
                </a:solidFill>
              </a:rPr>
              <a:t>, mihi rānei </a:t>
            </a:r>
            <a:r>
              <a:rPr lang="en-US" sz="1200" dirty="0">
                <a:solidFill>
                  <a:schemeClr val="tx1"/>
                </a:solidFill>
              </a:rPr>
              <a:t>(pēnei ki: </a:t>
            </a:r>
            <a:r>
              <a:rPr lang="en-US" sz="1200" i="1" dirty="0">
                <a:solidFill>
                  <a:schemeClr val="tx1"/>
                </a:solidFill>
              </a:rPr>
              <a:t>ko </a:t>
            </a:r>
            <a:r>
              <a:rPr lang="en-US" sz="1200" i="1" dirty="0" err="1">
                <a:solidFill>
                  <a:schemeClr val="tx1"/>
                </a:solidFill>
              </a:rPr>
              <a:t>Mātai</a:t>
            </a:r>
            <a:r>
              <a:rPr lang="en-US" sz="1200" i="1" dirty="0">
                <a:solidFill>
                  <a:schemeClr val="tx1"/>
                </a:solidFill>
              </a:rPr>
              <a:t> </a:t>
            </a:r>
            <a:r>
              <a:rPr lang="en-US" sz="1200" i="1" dirty="0" err="1">
                <a:solidFill>
                  <a:schemeClr val="tx1"/>
                </a:solidFill>
              </a:rPr>
              <a:t>Hautaia</a:t>
            </a:r>
            <a:r>
              <a:rPr lang="en-US" sz="1200" i="1" dirty="0">
                <a:solidFill>
                  <a:schemeClr val="tx1"/>
                </a:solidFill>
              </a:rPr>
              <a:t> ahau, kei </a:t>
            </a:r>
            <a:r>
              <a:rPr lang="en-US" sz="1200" i="1" dirty="0" err="1">
                <a:solidFill>
                  <a:schemeClr val="tx1"/>
                </a:solidFill>
              </a:rPr>
              <a:t>Ūawa</a:t>
            </a:r>
            <a:r>
              <a:rPr lang="en-US" sz="1200" i="1" dirty="0">
                <a:solidFill>
                  <a:schemeClr val="tx1"/>
                </a:solidFill>
              </a:rPr>
              <a:t>, Tai </a:t>
            </a:r>
            <a:r>
              <a:rPr lang="en-US" sz="1200" i="1" dirty="0" err="1">
                <a:solidFill>
                  <a:schemeClr val="tx1"/>
                </a:solidFill>
              </a:rPr>
              <a:t>Rāwhiti</a:t>
            </a:r>
            <a:r>
              <a:rPr lang="en-US" sz="1200" i="1" dirty="0">
                <a:solidFill>
                  <a:schemeClr val="tx1"/>
                </a:solidFill>
              </a:rPr>
              <a:t> ahau e whakaako ana i ngā ākonga tau 9 - 10</a:t>
            </a:r>
          </a:p>
          <a:p>
            <a:pPr marL="342900" indent="-342900" algn="l">
              <a:lnSpc>
                <a:spcPct val="100000"/>
              </a:lnSpc>
              <a:spcBef>
                <a:spcPts val="0"/>
              </a:spcBef>
              <a:buFont typeface="Arial" charset="0"/>
              <a:buChar char="•"/>
            </a:pPr>
            <a:r>
              <a:rPr lang="en-US" sz="1200" b="1" dirty="0">
                <a:solidFill>
                  <a:schemeClr val="tx1"/>
                </a:solidFill>
              </a:rPr>
              <a:t>Me mōhio, ka </a:t>
            </a:r>
            <a:r>
              <a:rPr lang="en-US" sz="1200" b="1" dirty="0" err="1">
                <a:solidFill>
                  <a:schemeClr val="tx1"/>
                </a:solidFill>
              </a:rPr>
              <a:t>whakamau</a:t>
            </a:r>
            <a:r>
              <a:rPr lang="en-US" sz="1200" b="1" dirty="0">
                <a:solidFill>
                  <a:schemeClr val="tx1"/>
                </a:solidFill>
              </a:rPr>
              <a:t> mātou i ngā kōrerorero o tēnei huitopa</a:t>
            </a:r>
          </a:p>
          <a:p>
            <a:pPr>
              <a:lnSpc>
                <a:spcPct val="107000"/>
              </a:lnSpc>
              <a:spcAft>
                <a:spcPts val="772"/>
              </a:spcAft>
            </a:pPr>
            <a:endParaRPr lang="en-NZ"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FFD893-C0C6-4C69-90DE-26BA3B7E23DD}" type="slidenum">
              <a:rPr lang="en-NZ" smtClean="0"/>
              <a:t>1</a:t>
            </a:fld>
            <a:endParaRPr lang="en-NZ" dirty="0"/>
          </a:p>
        </p:txBody>
      </p:sp>
    </p:spTree>
    <p:extLst>
      <p:ext uri="{BB962C8B-B14F-4D97-AF65-F5344CB8AC3E}">
        <p14:creationId xmlns:p14="http://schemas.microsoft.com/office/powerpoint/2010/main" val="420312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LALs – Margaret</a:t>
            </a:r>
          </a:p>
          <a:p>
            <a:r>
              <a:rPr lang="en-NZ" b="0" dirty="0"/>
              <a:t>The outcomes and performance criteria on the right need to be demonstrated in the CAA 9on the left). The markers’ report indicates the following areas as needing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completing all sections of the assessment, meeting all requirements of the standard (e.g. text length, text formality), and taking note of reminders such as ‘use appropriate paragraphs and punctuation’</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using the planning space to organise their ideas</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addressing the topic appropriately with sufficient examples and detail</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6000"/>
              </a:lnSpc>
              <a:spcAft>
                <a:spcPts val="800"/>
              </a:spcAft>
              <a:buFont typeface="Arial" panose="020B0604020202020204" pitchFamily="34" charset="0"/>
              <a:buChar char="•"/>
            </a:pPr>
            <a:r>
              <a:rPr lang="en-NZ" sz="1200" dirty="0">
                <a:effectLst/>
                <a:latin typeface="Arial" panose="020B0604020202020204" pitchFamily="34" charset="0"/>
                <a:ea typeface="Calibri" panose="020F0502020204030204" pitchFamily="34" charset="0"/>
                <a:cs typeface="Times New Roman" panose="02020603050405020304" pitchFamily="18" charset="0"/>
              </a:rPr>
              <a:t>recognising the </a:t>
            </a:r>
            <a:r>
              <a:rPr lang="en-US" sz="1200" dirty="0">
                <a:effectLst/>
                <a:latin typeface="Arial" panose="020B0604020202020204" pitchFamily="34" charset="0"/>
                <a:ea typeface="Calibri" panose="020F0502020204030204" pitchFamily="34" charset="0"/>
                <a:cs typeface="Times New Roman" panose="02020603050405020304" pitchFamily="18" charset="0"/>
              </a:rPr>
              <a:t>difference between ‘written’ and ‘spoken’ language; using language that is appropriate for the context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NZ" sz="1200" dirty="0">
                <a:effectLst/>
                <a:latin typeface="Arial" panose="020B0604020202020204" pitchFamily="34" charset="0"/>
                <a:ea typeface="Calibri" panose="020F0502020204030204" pitchFamily="34" charset="0"/>
              </a:rPr>
              <a:t>editing and/or proofreading their work for content, structure, language appropriateness, and technical accuracy</a:t>
            </a:r>
            <a:endParaRPr lang="en-NZ" b="0" dirty="0"/>
          </a:p>
          <a:p>
            <a:endParaRPr lang="en-NZ" b="0" dirty="0"/>
          </a:p>
          <a:p>
            <a:endParaRPr lang="en-NZ" dirty="0"/>
          </a:p>
          <a:p>
            <a:r>
              <a:rPr lang="en-NZ" b="1" dirty="0"/>
              <a:t>Next slide - Handover to Karen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A1FBF-7EB0-480E-98DA-A10430D36293}"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2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76225"/>
            <a:ext cx="3427413" cy="1928813"/>
          </a:xfrm>
        </p:spPr>
      </p:sp>
      <p:sp>
        <p:nvSpPr>
          <p:cNvPr id="3" name="Notes Placeholder 2"/>
          <p:cNvSpPr>
            <a:spLocks noGrp="1"/>
          </p:cNvSpPr>
          <p:nvPr>
            <p:ph type="body" idx="1"/>
          </p:nvPr>
        </p:nvSpPr>
        <p:spPr>
          <a:xfrm>
            <a:off x="457199" y="2370221"/>
            <a:ext cx="5576487" cy="5834328"/>
          </a:xfrm>
        </p:spPr>
        <p:txBody>
          <a:bodyPr/>
          <a:lstStyle/>
          <a:p>
            <a:r>
              <a:rPr lang="en-NZ"/>
              <a:t>(Do we want a record of what participants talk about ?  i.e. do we need the ‘breakout recording sheet?)</a:t>
            </a:r>
          </a:p>
          <a:p>
            <a:endParaRPr lang="en-NZ"/>
          </a:p>
          <a:p>
            <a:endParaRPr lang="en-NZ"/>
          </a:p>
          <a:p>
            <a:endParaRPr lang="en-NZ"/>
          </a:p>
          <a:p>
            <a:endParaRPr lang="en-NZ"/>
          </a:p>
          <a:p>
            <a:endParaRPr lang="en-NZ"/>
          </a:p>
          <a:p>
            <a:endParaRPr lang="en-NZ"/>
          </a:p>
          <a:p>
            <a:endParaRPr lang="en-NZ"/>
          </a:p>
          <a:p>
            <a:endParaRPr lang="en-NZ"/>
          </a:p>
          <a:p>
            <a:endParaRPr lang="en-NZ"/>
          </a:p>
          <a:p>
            <a:endParaRPr lang="en-NZ"/>
          </a:p>
          <a:p>
            <a:endParaRPr lang="en-NZ"/>
          </a:p>
          <a:p>
            <a:r>
              <a:rPr lang="en-NZ"/>
              <a:t>Talk about not going into the breakout rooms as it disrupts flow but that we will keep an eye on what’s written on the slides.  If you need some help you can communicate by….</a:t>
            </a:r>
          </a:p>
          <a:p>
            <a:endParaRPr lang="en-NZ"/>
          </a:p>
          <a:p>
            <a:r>
              <a:rPr lang="en-NZ"/>
              <a:t>You’re now going to go into breakout rooms to share your experiences  and make some decisions about where to next.</a:t>
            </a:r>
            <a:endParaRPr lang="en-NZ">
              <a:cs typeface="Calibri"/>
            </a:endParaRPr>
          </a:p>
          <a:p>
            <a:endParaRPr lang="en-NZ"/>
          </a:p>
          <a:p>
            <a:r>
              <a:rPr lang="en-NZ"/>
              <a:t>To do that, you will need this link </a:t>
            </a:r>
            <a:r>
              <a:rPr lang="en-NZ" b="1"/>
              <a:t>(share the link in the chat)   </a:t>
            </a:r>
            <a:r>
              <a:rPr lang="en-NZ"/>
              <a:t>that has been sent to you in the chat.  Click on the link and open it; you should see (describe what they will see</a:t>
            </a:r>
            <a:r>
              <a:rPr lang="en-NZ" i="1"/>
              <a:t>).  </a:t>
            </a:r>
          </a:p>
          <a:p>
            <a:endParaRPr lang="en-NZ" i="1">
              <a:cs typeface="Calibri"/>
            </a:endParaRPr>
          </a:p>
          <a:p>
            <a:r>
              <a:rPr lang="en-NZ" b="1" i="0">
                <a:cs typeface="Calibri"/>
              </a:rPr>
              <a:t>At the end of the session, we will remove your access to this document.  However, you will be sent notes summarising the discussion in the next few days.  </a:t>
            </a:r>
          </a:p>
          <a:p>
            <a:endParaRPr lang="en-NZ" i="1"/>
          </a:p>
          <a:p>
            <a:r>
              <a:rPr lang="en-NZ" i="1"/>
              <a:t>It will take a minute or so for them to get sorted.  Ask them to give a thumbs up if they have opened it. Thumbs down if they haven’t (you’ll get a mix of physical thumbs and emoji thumbs).  If most of them are in, you should be fine; if one or two can’t get there, someone else in their breakout room can share a screen.</a:t>
            </a:r>
            <a:endParaRPr lang="en-NZ" i="1">
              <a:cs typeface="Calibri"/>
            </a:endParaRPr>
          </a:p>
          <a:p>
            <a:endParaRPr lang="en-NZ" i="1"/>
          </a:p>
          <a:p>
            <a:r>
              <a:rPr lang="en-NZ" i="0"/>
              <a:t>You will see that there are a number of slides there that all look the same.</a:t>
            </a:r>
            <a:r>
              <a:rPr lang="en-NZ"/>
              <a:t> </a:t>
            </a:r>
            <a:r>
              <a:rPr lang="en-NZ" i="0"/>
              <a:t> When you are in breakout rooms, you</a:t>
            </a:r>
            <a:r>
              <a:rPr lang="en-NZ"/>
              <a:t> </a:t>
            </a:r>
            <a:r>
              <a:rPr lang="en-NZ" i="0"/>
              <a:t> will find the slide number that is the same as your breakout room number.</a:t>
            </a:r>
            <a:r>
              <a:rPr lang="en-NZ"/>
              <a:t> </a:t>
            </a:r>
            <a:r>
              <a:rPr lang="en-NZ" i="0"/>
              <a:t> </a:t>
            </a:r>
            <a:r>
              <a:rPr lang="en-NZ" i="0" err="1"/>
              <a:t>Ie</a:t>
            </a:r>
            <a:r>
              <a:rPr lang="en-NZ" i="0"/>
              <a:t> if you’re in breakout room 1, you’ll type on slide 1.</a:t>
            </a:r>
            <a:r>
              <a:rPr lang="en-NZ"/>
              <a:t> </a:t>
            </a:r>
            <a:r>
              <a:rPr lang="en-NZ" i="0"/>
              <a:t> If you’re in breakout room 7, you’ll type on slide 7.</a:t>
            </a:r>
            <a:r>
              <a:rPr lang="en-NZ"/>
              <a:t>  </a:t>
            </a:r>
            <a:endParaRPr lang="en-NZ" i="0">
              <a:cs typeface="Calibri"/>
            </a:endParaRPr>
          </a:p>
          <a:p>
            <a:endParaRPr lang="en-NZ" i="0"/>
          </a:p>
          <a:p>
            <a:r>
              <a:rPr lang="en-NZ" i="1"/>
              <a:t>You could now ask someone to paraphrase the instructions, just to check that they are clear.</a:t>
            </a:r>
            <a:endParaRPr lang="en-NZ" i="1">
              <a:cs typeface="Calibri"/>
            </a:endParaRPr>
          </a:p>
          <a:p>
            <a:endParaRPr lang="en-NZ" i="1"/>
          </a:p>
          <a:p>
            <a:r>
              <a:rPr lang="en-NZ" i="0"/>
              <a:t>You’re going into breakout rooms now; remember that you can ask for me to come into your breakout room, otherwise I’ll just be reading what you are writing.</a:t>
            </a:r>
            <a:r>
              <a:rPr lang="en-NZ"/>
              <a:t>  </a:t>
            </a:r>
          </a:p>
          <a:p>
            <a:r>
              <a:rPr lang="en-NZ" b="1"/>
              <a:t>Need to add the link to the google slides presentation here: </a:t>
            </a:r>
            <a:r>
              <a:rPr lang="en-NZ">
                <a:hlinkClick r:id="rId3"/>
              </a:rPr>
              <a:t>Where are you up to now 20 Oct 2021 PARTICIPANT ACTIVITY.pptx</a:t>
            </a:r>
          </a:p>
          <a:p>
            <a:endParaRPr lang="en-NZ" b="1"/>
          </a:p>
          <a:p>
            <a:endParaRPr lang="en-NZ" b="1"/>
          </a:p>
          <a:p>
            <a:r>
              <a:rPr lang="en-NZ" b="1"/>
              <a:t>While they are in the breakout rooms, send them a message suggesting that they share emails.</a:t>
            </a:r>
          </a:p>
          <a:p>
            <a:pPr marL="0" indent="0">
              <a:buFont typeface="+mj-lt"/>
              <a:buNone/>
            </a:pPr>
            <a:endParaRPr lang="en-NZ"/>
          </a:p>
        </p:txBody>
      </p:sp>
      <p:sp>
        <p:nvSpPr>
          <p:cNvPr id="4" name="Slide Number Placeholder 3"/>
          <p:cNvSpPr>
            <a:spLocks noGrp="1"/>
          </p:cNvSpPr>
          <p:nvPr>
            <p:ph type="sldNum" sz="quarter" idx="5"/>
          </p:nvPr>
        </p:nvSpPr>
        <p:spPr/>
        <p:txBody>
          <a:bodyPr/>
          <a:lstStyle/>
          <a:p>
            <a:fld id="{7612FC72-9094-45CB-BFE5-738290E8FB21}" type="slidenum">
              <a:rPr lang="en-NZ" smtClean="0"/>
              <a:t>20</a:t>
            </a:fld>
            <a:endParaRPr lang="en-NZ"/>
          </a:p>
        </p:txBody>
      </p:sp>
    </p:spTree>
    <p:extLst>
      <p:ext uri="{BB962C8B-B14F-4D97-AF65-F5344CB8AC3E}">
        <p14:creationId xmlns:p14="http://schemas.microsoft.com/office/powerpoint/2010/main" val="2554574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200" b="0" i="0" u="none" strike="noStrike" kern="1200" cap="none" spc="0" normalizeH="0" baseline="0" noProof="0" dirty="0">
                <a:ln>
                  <a:noFill/>
                </a:ln>
                <a:solidFill>
                  <a:prstClr val="black"/>
                </a:solidFill>
                <a:effectLst/>
                <a:uLnTx/>
                <a:uFillTx/>
                <a:latin typeface="Franklin Gothic Book" panose="020B0503020102020204" pitchFamily="34" charset="0"/>
                <a:ea typeface="Calibri" panose="020F0502020204030204" pitchFamily="34" charset="0"/>
                <a:cs typeface="+mn-cs"/>
              </a:rPr>
              <a:t>The whare is held up by ngā pou o te whare | the pillars of the house – which depict the work that needs to be undertaken to contribute to a strong and effective profession. The four central pou represent the values of the teaching profession and of the Council – whakamana, manaakitanga, pono and whanaungatanga. These pou remind us of the primary purpose of the whare – to do all that we can together to ensure learners/ākonga are given the right support in order to fulfill their aspirations and those of their whānau and communities.</a:t>
            </a:r>
            <a:endParaRPr kumimoji="0" lang="en-NZ"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NZ" dirty="0"/>
          </a:p>
        </p:txBody>
      </p:sp>
      <p:sp>
        <p:nvSpPr>
          <p:cNvPr id="4" name="Slide Number Placeholder 3"/>
          <p:cNvSpPr>
            <a:spLocks noGrp="1"/>
          </p:cNvSpPr>
          <p:nvPr>
            <p:ph type="sldNum" sz="quarter" idx="5"/>
          </p:nvPr>
        </p:nvSpPr>
        <p:spPr/>
        <p:txBody>
          <a:bodyPr/>
          <a:lstStyle/>
          <a:p>
            <a:fld id="{C2C172F8-047A-49A1-9B82-526D23082FE9}" type="slidenum">
              <a:rPr lang="en-NZ" smtClean="0"/>
              <a:t>23</a:t>
            </a:fld>
            <a:endParaRPr lang="en-NZ"/>
          </a:p>
        </p:txBody>
      </p:sp>
    </p:spTree>
    <p:extLst>
      <p:ext uri="{BB962C8B-B14F-4D97-AF65-F5344CB8AC3E}">
        <p14:creationId xmlns:p14="http://schemas.microsoft.com/office/powerpoint/2010/main" val="246561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200" b="0" i="0" u="none" strike="noStrike" kern="1200" cap="none" spc="0" normalizeH="0" baseline="0" noProof="0" dirty="0">
                <a:ln>
                  <a:noFill/>
                </a:ln>
                <a:solidFill>
                  <a:prstClr val="black"/>
                </a:solidFill>
                <a:effectLst/>
                <a:uLnTx/>
                <a:uFillTx/>
                <a:latin typeface="Franklin Gothic Book" panose="020B0503020102020204" pitchFamily="34" charset="0"/>
                <a:ea typeface="Calibri" panose="020F0502020204030204" pitchFamily="34" charset="0"/>
                <a:cs typeface="+mn-cs"/>
              </a:rPr>
              <a:t>The whare is held up by ngā pou o te whare | the pillars of the house – which depict the work that needs to be undertaken to contribute to a strong and effective profession. The four central pou represent the values of the teaching profession and of the Council – whakamana, manaakitanga, pono and whanaungatanga. These pou remind us of the primary purpose of the whare – to do all that we can together to ensure learners/ākonga are given the right support in order to fulfill their aspirations and those of their whānau and communities.</a:t>
            </a:r>
            <a:endParaRPr kumimoji="0" lang="en-NZ"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NZ" dirty="0"/>
          </a:p>
        </p:txBody>
      </p:sp>
      <p:sp>
        <p:nvSpPr>
          <p:cNvPr id="4" name="Slide Number Placeholder 3"/>
          <p:cNvSpPr>
            <a:spLocks noGrp="1"/>
          </p:cNvSpPr>
          <p:nvPr>
            <p:ph type="sldNum" sz="quarter" idx="5"/>
          </p:nvPr>
        </p:nvSpPr>
        <p:spPr/>
        <p:txBody>
          <a:bodyPr/>
          <a:lstStyle/>
          <a:p>
            <a:fld id="{C2C172F8-047A-49A1-9B82-526D23082FE9}" type="slidenum">
              <a:rPr lang="en-NZ" smtClean="0"/>
              <a:t>2</a:t>
            </a:fld>
            <a:endParaRPr lang="en-NZ"/>
          </a:p>
        </p:txBody>
      </p:sp>
    </p:spTree>
    <p:extLst>
      <p:ext uri="{BB962C8B-B14F-4D97-AF65-F5344CB8AC3E}">
        <p14:creationId xmlns:p14="http://schemas.microsoft.com/office/powerpoint/2010/main" val="263400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66867-1A3D-435E-A00E-FA0BED952123}"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65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76225"/>
            <a:ext cx="3427413" cy="1928813"/>
          </a:xfrm>
        </p:spPr>
      </p:sp>
      <p:sp>
        <p:nvSpPr>
          <p:cNvPr id="3" name="Notes Placeholder 2"/>
          <p:cNvSpPr>
            <a:spLocks noGrp="1"/>
          </p:cNvSpPr>
          <p:nvPr>
            <p:ph type="body" idx="1"/>
          </p:nvPr>
        </p:nvSpPr>
        <p:spPr>
          <a:xfrm>
            <a:off x="457199" y="2370221"/>
            <a:ext cx="5576487" cy="5834328"/>
          </a:xfrm>
        </p:spPr>
        <p:txBody>
          <a:bodyPr/>
          <a:lstStyle/>
          <a:p>
            <a:r>
              <a:rPr lang="en-NZ"/>
              <a:t>(Do we want a record of what participants talk about ?  i.e. do we need the ‘breakout recording sheet?)</a:t>
            </a:r>
          </a:p>
          <a:p>
            <a:endParaRPr lang="en-NZ"/>
          </a:p>
          <a:p>
            <a:endParaRPr lang="en-NZ"/>
          </a:p>
          <a:p>
            <a:endParaRPr lang="en-NZ"/>
          </a:p>
          <a:p>
            <a:endParaRPr lang="en-NZ"/>
          </a:p>
          <a:p>
            <a:endParaRPr lang="en-NZ"/>
          </a:p>
          <a:p>
            <a:endParaRPr lang="en-NZ"/>
          </a:p>
          <a:p>
            <a:endParaRPr lang="en-NZ"/>
          </a:p>
          <a:p>
            <a:endParaRPr lang="en-NZ"/>
          </a:p>
          <a:p>
            <a:endParaRPr lang="en-NZ"/>
          </a:p>
          <a:p>
            <a:endParaRPr lang="en-NZ"/>
          </a:p>
          <a:p>
            <a:endParaRPr lang="en-NZ"/>
          </a:p>
          <a:p>
            <a:r>
              <a:rPr lang="en-NZ"/>
              <a:t>Talk about not going into the breakout rooms as it disrupts flow but that we will keep an eye on what’s written on the slides.  If you need some help you can communicate by….</a:t>
            </a:r>
          </a:p>
          <a:p>
            <a:endParaRPr lang="en-NZ"/>
          </a:p>
          <a:p>
            <a:r>
              <a:rPr lang="en-NZ"/>
              <a:t>You’re now going to go into breakout rooms to share your experiences  and make some decisions about where to next.</a:t>
            </a:r>
            <a:endParaRPr lang="en-NZ">
              <a:cs typeface="Calibri"/>
            </a:endParaRPr>
          </a:p>
          <a:p>
            <a:endParaRPr lang="en-NZ"/>
          </a:p>
          <a:p>
            <a:r>
              <a:rPr lang="en-NZ"/>
              <a:t>To do that, you will need this link </a:t>
            </a:r>
            <a:r>
              <a:rPr lang="en-NZ" b="1"/>
              <a:t>(share the link in the chat)   </a:t>
            </a:r>
            <a:r>
              <a:rPr lang="en-NZ"/>
              <a:t>that has been sent to you in the chat.  Click on the link and open it; you should see (describe what they will see</a:t>
            </a:r>
            <a:r>
              <a:rPr lang="en-NZ" i="1"/>
              <a:t>).  </a:t>
            </a:r>
          </a:p>
          <a:p>
            <a:endParaRPr lang="en-NZ" i="1">
              <a:cs typeface="Calibri"/>
            </a:endParaRPr>
          </a:p>
          <a:p>
            <a:r>
              <a:rPr lang="en-NZ" b="1" i="0">
                <a:cs typeface="Calibri"/>
              </a:rPr>
              <a:t>At the end of the session, we will remove your access to this document.  However, you will be sent notes summarising the discussion in the next few days.  </a:t>
            </a:r>
          </a:p>
          <a:p>
            <a:endParaRPr lang="en-NZ" i="1"/>
          </a:p>
          <a:p>
            <a:r>
              <a:rPr lang="en-NZ" i="1"/>
              <a:t>It will take a minute or so for them to get sorted.  Ask them to give a thumbs up if they have opened it. Thumbs down if they haven’t (you’ll get a mix of physical thumbs and emoji thumbs).  If most of them are in, you should be fine; if one or two can’t get there, someone else in their breakout room can share a screen.</a:t>
            </a:r>
            <a:endParaRPr lang="en-NZ" i="1">
              <a:cs typeface="Calibri"/>
            </a:endParaRPr>
          </a:p>
          <a:p>
            <a:endParaRPr lang="en-NZ" i="1"/>
          </a:p>
          <a:p>
            <a:r>
              <a:rPr lang="en-NZ" i="0"/>
              <a:t>You will see that there are a number of slides there that all look the same.</a:t>
            </a:r>
            <a:r>
              <a:rPr lang="en-NZ"/>
              <a:t> </a:t>
            </a:r>
            <a:r>
              <a:rPr lang="en-NZ" i="0"/>
              <a:t> When you are in breakout rooms, you</a:t>
            </a:r>
            <a:r>
              <a:rPr lang="en-NZ"/>
              <a:t> </a:t>
            </a:r>
            <a:r>
              <a:rPr lang="en-NZ" i="0"/>
              <a:t> will find the slide number that is the same as your breakout room number.</a:t>
            </a:r>
            <a:r>
              <a:rPr lang="en-NZ"/>
              <a:t> </a:t>
            </a:r>
            <a:r>
              <a:rPr lang="en-NZ" i="0"/>
              <a:t> </a:t>
            </a:r>
            <a:r>
              <a:rPr lang="en-NZ" i="0" err="1"/>
              <a:t>Ie</a:t>
            </a:r>
            <a:r>
              <a:rPr lang="en-NZ" i="0"/>
              <a:t> if you’re in breakout room 1, you’ll type on slide 1.</a:t>
            </a:r>
            <a:r>
              <a:rPr lang="en-NZ"/>
              <a:t> </a:t>
            </a:r>
            <a:r>
              <a:rPr lang="en-NZ" i="0"/>
              <a:t> If you’re in breakout room 7, you’ll type on slide 7.</a:t>
            </a:r>
            <a:r>
              <a:rPr lang="en-NZ"/>
              <a:t>  </a:t>
            </a:r>
            <a:endParaRPr lang="en-NZ" i="0">
              <a:cs typeface="Calibri"/>
            </a:endParaRPr>
          </a:p>
          <a:p>
            <a:endParaRPr lang="en-NZ" i="0"/>
          </a:p>
          <a:p>
            <a:r>
              <a:rPr lang="en-NZ" i="1"/>
              <a:t>You could now ask someone to paraphrase the instructions, just to check that they are clear.</a:t>
            </a:r>
            <a:endParaRPr lang="en-NZ" i="1">
              <a:cs typeface="Calibri"/>
            </a:endParaRPr>
          </a:p>
          <a:p>
            <a:endParaRPr lang="en-NZ" i="1"/>
          </a:p>
          <a:p>
            <a:r>
              <a:rPr lang="en-NZ" i="0"/>
              <a:t>You’re going into breakout rooms now; remember that you can ask for me to come into your breakout room, otherwise I’ll just be reading what you are writing.</a:t>
            </a:r>
            <a:r>
              <a:rPr lang="en-NZ"/>
              <a:t>  </a:t>
            </a:r>
          </a:p>
          <a:p>
            <a:r>
              <a:rPr lang="en-NZ" b="1"/>
              <a:t>Need to add the link to the google slides presentation here: </a:t>
            </a:r>
            <a:r>
              <a:rPr lang="en-NZ">
                <a:hlinkClick r:id="rId3"/>
              </a:rPr>
              <a:t>Where are you up to now 20 Oct 2021 PARTICIPANT ACTIVITY.pptx</a:t>
            </a:r>
          </a:p>
          <a:p>
            <a:endParaRPr lang="en-NZ" b="1"/>
          </a:p>
          <a:p>
            <a:endParaRPr lang="en-NZ" b="1"/>
          </a:p>
          <a:p>
            <a:r>
              <a:rPr lang="en-NZ" b="1"/>
              <a:t>While they are in the breakout rooms, send them a message suggesting that they share emails.</a:t>
            </a:r>
          </a:p>
          <a:p>
            <a:pPr marL="0" indent="0">
              <a:buFont typeface="+mj-lt"/>
              <a:buNone/>
            </a:pPr>
            <a:endParaRPr lang="en-NZ"/>
          </a:p>
        </p:txBody>
      </p:sp>
      <p:sp>
        <p:nvSpPr>
          <p:cNvPr id="4" name="Slide Number Placeholder 3"/>
          <p:cNvSpPr>
            <a:spLocks noGrp="1"/>
          </p:cNvSpPr>
          <p:nvPr>
            <p:ph type="sldNum" sz="quarter" idx="5"/>
          </p:nvPr>
        </p:nvSpPr>
        <p:spPr/>
        <p:txBody>
          <a:bodyPr/>
          <a:lstStyle/>
          <a:p>
            <a:fld id="{7612FC72-9094-45CB-BFE5-738290E8FB21}" type="slidenum">
              <a:rPr lang="en-NZ" smtClean="0"/>
              <a:t>10</a:t>
            </a:fld>
            <a:endParaRPr lang="en-NZ"/>
          </a:p>
        </p:txBody>
      </p:sp>
    </p:spTree>
    <p:extLst>
      <p:ext uri="{BB962C8B-B14F-4D97-AF65-F5344CB8AC3E}">
        <p14:creationId xmlns:p14="http://schemas.microsoft.com/office/powerpoint/2010/main" val="357973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A1FBF-7EB0-480E-98DA-A10430D36293}"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51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A1FBF-7EB0-480E-98DA-A10430D36293}"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2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A1FBF-7EB0-480E-98DA-A10430D36293}"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726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A1FBF-7EB0-480E-98DA-A10430D36293}"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84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A1FBF-7EB0-480E-98DA-A10430D36293}"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260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570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3181-DA2F-4BC6-B936-51D52E398EA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356AB14-B381-4B58-A281-F71B084178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935491EA-6BF0-45B5-A6B8-182713D6BD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BBF33096-CCC8-4F44-B4D2-09C982A2F2C8}"/>
              </a:ext>
            </a:extLst>
          </p:cNvPr>
          <p:cNvSpPr>
            <a:spLocks noGrp="1"/>
          </p:cNvSpPr>
          <p:nvPr>
            <p:ph type="dt" sz="half" idx="10"/>
          </p:nvPr>
        </p:nvSpPr>
        <p:spPr/>
        <p:txBody>
          <a:bodyPr/>
          <a:lstStyle/>
          <a:p>
            <a:fld id="{80359829-ACDA-430E-80E6-90CA6A8AB2CE}" type="datetimeFigureOut">
              <a:rPr lang="en-NZ" smtClean="0"/>
              <a:t>19/08/2022</a:t>
            </a:fld>
            <a:endParaRPr lang="en-NZ"/>
          </a:p>
        </p:txBody>
      </p:sp>
      <p:sp>
        <p:nvSpPr>
          <p:cNvPr id="6" name="Footer Placeholder 5">
            <a:extLst>
              <a:ext uri="{FF2B5EF4-FFF2-40B4-BE49-F238E27FC236}">
                <a16:creationId xmlns:a16="http://schemas.microsoft.com/office/drawing/2014/main" id="{587B8B4E-6031-40F7-94EF-C4D93CCCABB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B2A3170-1B25-4708-9F0A-BBC2B9D25804}"/>
              </a:ext>
            </a:extLst>
          </p:cNvPr>
          <p:cNvSpPr>
            <a:spLocks noGrp="1"/>
          </p:cNvSpPr>
          <p:nvPr>
            <p:ph type="sldNum" sz="quarter" idx="12"/>
          </p:nvPr>
        </p:nvSpPr>
        <p:spPr/>
        <p:txBody>
          <a:bodyPr/>
          <a:lstStyle/>
          <a:p>
            <a:fld id="{3E457CEE-0AF5-4947-A3B5-33354E5F2073}" type="slidenum">
              <a:rPr lang="en-NZ" smtClean="0"/>
              <a:t>‹#›</a:t>
            </a:fld>
            <a:endParaRPr lang="en-NZ"/>
          </a:p>
        </p:txBody>
      </p:sp>
    </p:spTree>
    <p:extLst>
      <p:ext uri="{BB962C8B-B14F-4D97-AF65-F5344CB8AC3E}">
        <p14:creationId xmlns:p14="http://schemas.microsoft.com/office/powerpoint/2010/main" val="273914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86E2C-3E7B-43AD-9135-AC88A17C7475}"/>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0ADFEFB-65A9-4427-B66D-0699BB1AB4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1F0523-E20A-40A0-B861-B805F67FD4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A07095A-7AA6-4585-A0C3-3933FC05CC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DBAC6-359D-416C-A024-3A3FFBDD75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06CB082E-CEB2-45B9-9291-9C26C25BFD3C}"/>
              </a:ext>
            </a:extLst>
          </p:cNvPr>
          <p:cNvSpPr>
            <a:spLocks noGrp="1"/>
          </p:cNvSpPr>
          <p:nvPr>
            <p:ph type="dt" sz="half" idx="10"/>
          </p:nvPr>
        </p:nvSpPr>
        <p:spPr/>
        <p:txBody>
          <a:bodyPr/>
          <a:lstStyle/>
          <a:p>
            <a:fld id="{80359829-ACDA-430E-80E6-90CA6A8AB2CE}" type="datetimeFigureOut">
              <a:rPr lang="en-NZ" smtClean="0"/>
              <a:t>19/08/2022</a:t>
            </a:fld>
            <a:endParaRPr lang="en-NZ"/>
          </a:p>
        </p:txBody>
      </p:sp>
      <p:sp>
        <p:nvSpPr>
          <p:cNvPr id="8" name="Footer Placeholder 7">
            <a:extLst>
              <a:ext uri="{FF2B5EF4-FFF2-40B4-BE49-F238E27FC236}">
                <a16:creationId xmlns:a16="http://schemas.microsoft.com/office/drawing/2014/main" id="{64291BF3-B161-41E3-BC03-1535B10E996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5AA8C31A-43BE-4EA1-85A4-74E952FB6F2C}"/>
              </a:ext>
            </a:extLst>
          </p:cNvPr>
          <p:cNvSpPr>
            <a:spLocks noGrp="1"/>
          </p:cNvSpPr>
          <p:nvPr>
            <p:ph type="sldNum" sz="quarter" idx="12"/>
          </p:nvPr>
        </p:nvSpPr>
        <p:spPr/>
        <p:txBody>
          <a:bodyPr/>
          <a:lstStyle/>
          <a:p>
            <a:fld id="{3E457CEE-0AF5-4947-A3B5-33354E5F2073}" type="slidenum">
              <a:rPr lang="en-NZ" smtClean="0"/>
              <a:t>‹#›</a:t>
            </a:fld>
            <a:endParaRPr lang="en-NZ"/>
          </a:p>
        </p:txBody>
      </p:sp>
    </p:spTree>
    <p:extLst>
      <p:ext uri="{BB962C8B-B14F-4D97-AF65-F5344CB8AC3E}">
        <p14:creationId xmlns:p14="http://schemas.microsoft.com/office/powerpoint/2010/main" val="27341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73D8B-087F-4BB7-9DDC-D11A9D3EAA42}"/>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09118214-C12E-41B6-9C26-90B3A334B854}"/>
              </a:ext>
            </a:extLst>
          </p:cNvPr>
          <p:cNvSpPr>
            <a:spLocks noGrp="1"/>
          </p:cNvSpPr>
          <p:nvPr>
            <p:ph type="dt" sz="half" idx="10"/>
          </p:nvPr>
        </p:nvSpPr>
        <p:spPr/>
        <p:txBody>
          <a:bodyPr/>
          <a:lstStyle/>
          <a:p>
            <a:fld id="{80359829-ACDA-430E-80E6-90CA6A8AB2CE}" type="datetimeFigureOut">
              <a:rPr lang="en-NZ" smtClean="0"/>
              <a:t>19/08/2022</a:t>
            </a:fld>
            <a:endParaRPr lang="en-NZ"/>
          </a:p>
        </p:txBody>
      </p:sp>
      <p:sp>
        <p:nvSpPr>
          <p:cNvPr id="4" name="Footer Placeholder 3">
            <a:extLst>
              <a:ext uri="{FF2B5EF4-FFF2-40B4-BE49-F238E27FC236}">
                <a16:creationId xmlns:a16="http://schemas.microsoft.com/office/drawing/2014/main" id="{52C12209-DC03-4C1D-8782-25CBE2BEBA64}"/>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908C855A-E294-4E20-A7B7-B26CF9E4EC49}"/>
              </a:ext>
            </a:extLst>
          </p:cNvPr>
          <p:cNvSpPr>
            <a:spLocks noGrp="1"/>
          </p:cNvSpPr>
          <p:nvPr>
            <p:ph type="sldNum" sz="quarter" idx="12"/>
          </p:nvPr>
        </p:nvSpPr>
        <p:spPr/>
        <p:txBody>
          <a:bodyPr/>
          <a:lstStyle/>
          <a:p>
            <a:fld id="{3E457CEE-0AF5-4947-A3B5-33354E5F2073}" type="slidenum">
              <a:rPr lang="en-NZ" smtClean="0"/>
              <a:t>‹#›</a:t>
            </a:fld>
            <a:endParaRPr lang="en-NZ"/>
          </a:p>
        </p:txBody>
      </p:sp>
    </p:spTree>
    <p:extLst>
      <p:ext uri="{BB962C8B-B14F-4D97-AF65-F5344CB8AC3E}">
        <p14:creationId xmlns:p14="http://schemas.microsoft.com/office/powerpoint/2010/main" val="1353163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0E7BE5-0AB6-4A2F-94E0-D2681C68771E}"/>
              </a:ext>
            </a:extLst>
          </p:cNvPr>
          <p:cNvSpPr>
            <a:spLocks noGrp="1"/>
          </p:cNvSpPr>
          <p:nvPr>
            <p:ph type="dt" sz="half" idx="10"/>
          </p:nvPr>
        </p:nvSpPr>
        <p:spPr/>
        <p:txBody>
          <a:bodyPr/>
          <a:lstStyle/>
          <a:p>
            <a:fld id="{80359829-ACDA-430E-80E6-90CA6A8AB2CE}" type="datetimeFigureOut">
              <a:rPr lang="en-NZ" smtClean="0"/>
              <a:t>19/08/2022</a:t>
            </a:fld>
            <a:endParaRPr lang="en-NZ"/>
          </a:p>
        </p:txBody>
      </p:sp>
      <p:sp>
        <p:nvSpPr>
          <p:cNvPr id="3" name="Footer Placeholder 2">
            <a:extLst>
              <a:ext uri="{FF2B5EF4-FFF2-40B4-BE49-F238E27FC236}">
                <a16:creationId xmlns:a16="http://schemas.microsoft.com/office/drawing/2014/main" id="{5FEA7F52-9232-49BE-8FDA-B5F00CD77E08}"/>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CCE02661-FC4C-4B3C-B366-AAE21E116398}"/>
              </a:ext>
            </a:extLst>
          </p:cNvPr>
          <p:cNvSpPr>
            <a:spLocks noGrp="1"/>
          </p:cNvSpPr>
          <p:nvPr>
            <p:ph type="sldNum" sz="quarter" idx="12"/>
          </p:nvPr>
        </p:nvSpPr>
        <p:spPr/>
        <p:txBody>
          <a:bodyPr/>
          <a:lstStyle/>
          <a:p>
            <a:fld id="{3E457CEE-0AF5-4947-A3B5-33354E5F2073}" type="slidenum">
              <a:rPr lang="en-NZ" smtClean="0"/>
              <a:t>‹#›</a:t>
            </a:fld>
            <a:endParaRPr lang="en-NZ"/>
          </a:p>
        </p:txBody>
      </p:sp>
    </p:spTree>
    <p:extLst>
      <p:ext uri="{BB962C8B-B14F-4D97-AF65-F5344CB8AC3E}">
        <p14:creationId xmlns:p14="http://schemas.microsoft.com/office/powerpoint/2010/main" val="2908191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44F6-2FC3-497D-8C2E-C749D240A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FBB0BCF-DC9D-4FFC-B480-C573EC5B8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2BBC8DE7-2C6E-4A63-838D-C6B844280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1AFA5E-5565-4A05-BFBF-6C1EE08DFEA6}"/>
              </a:ext>
            </a:extLst>
          </p:cNvPr>
          <p:cNvSpPr>
            <a:spLocks noGrp="1"/>
          </p:cNvSpPr>
          <p:nvPr>
            <p:ph type="dt" sz="half" idx="10"/>
          </p:nvPr>
        </p:nvSpPr>
        <p:spPr/>
        <p:txBody>
          <a:bodyPr/>
          <a:lstStyle/>
          <a:p>
            <a:fld id="{80359829-ACDA-430E-80E6-90CA6A8AB2CE}" type="datetimeFigureOut">
              <a:rPr lang="en-NZ" smtClean="0"/>
              <a:t>19/08/2022</a:t>
            </a:fld>
            <a:endParaRPr lang="en-NZ"/>
          </a:p>
        </p:txBody>
      </p:sp>
      <p:sp>
        <p:nvSpPr>
          <p:cNvPr id="6" name="Footer Placeholder 5">
            <a:extLst>
              <a:ext uri="{FF2B5EF4-FFF2-40B4-BE49-F238E27FC236}">
                <a16:creationId xmlns:a16="http://schemas.microsoft.com/office/drawing/2014/main" id="{D8D73E96-2807-4509-9264-0FF4EE06494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A340552-215D-44F5-9B7F-43C9ED673D59}"/>
              </a:ext>
            </a:extLst>
          </p:cNvPr>
          <p:cNvSpPr>
            <a:spLocks noGrp="1"/>
          </p:cNvSpPr>
          <p:nvPr>
            <p:ph type="sldNum" sz="quarter" idx="12"/>
          </p:nvPr>
        </p:nvSpPr>
        <p:spPr/>
        <p:txBody>
          <a:bodyPr/>
          <a:lstStyle/>
          <a:p>
            <a:fld id="{3E457CEE-0AF5-4947-A3B5-33354E5F2073}" type="slidenum">
              <a:rPr lang="en-NZ" smtClean="0"/>
              <a:t>‹#›</a:t>
            </a:fld>
            <a:endParaRPr lang="en-NZ"/>
          </a:p>
        </p:txBody>
      </p:sp>
    </p:spTree>
    <p:extLst>
      <p:ext uri="{BB962C8B-B14F-4D97-AF65-F5344CB8AC3E}">
        <p14:creationId xmlns:p14="http://schemas.microsoft.com/office/powerpoint/2010/main" val="91447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D0968-E7F5-4080-B852-D3800EBD2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3E3453C2-32E9-4645-ADEF-57DB9DB52B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3AAE5CB1-4C72-4148-8F93-0E6F3531F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AEF82C-0517-4892-82BC-0CBA2988F8E4}"/>
              </a:ext>
            </a:extLst>
          </p:cNvPr>
          <p:cNvSpPr>
            <a:spLocks noGrp="1"/>
          </p:cNvSpPr>
          <p:nvPr>
            <p:ph type="dt" sz="half" idx="10"/>
          </p:nvPr>
        </p:nvSpPr>
        <p:spPr/>
        <p:txBody>
          <a:bodyPr/>
          <a:lstStyle/>
          <a:p>
            <a:fld id="{80359829-ACDA-430E-80E6-90CA6A8AB2CE}" type="datetimeFigureOut">
              <a:rPr lang="en-NZ" smtClean="0"/>
              <a:t>19/08/2022</a:t>
            </a:fld>
            <a:endParaRPr lang="en-NZ"/>
          </a:p>
        </p:txBody>
      </p:sp>
      <p:sp>
        <p:nvSpPr>
          <p:cNvPr id="6" name="Footer Placeholder 5">
            <a:extLst>
              <a:ext uri="{FF2B5EF4-FFF2-40B4-BE49-F238E27FC236}">
                <a16:creationId xmlns:a16="http://schemas.microsoft.com/office/drawing/2014/main" id="{3D6CB67B-B9D1-458A-B824-7EF801CA6B69}"/>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2591A48-0759-4171-8FE0-34528314C709}"/>
              </a:ext>
            </a:extLst>
          </p:cNvPr>
          <p:cNvSpPr>
            <a:spLocks noGrp="1"/>
          </p:cNvSpPr>
          <p:nvPr>
            <p:ph type="sldNum" sz="quarter" idx="12"/>
          </p:nvPr>
        </p:nvSpPr>
        <p:spPr/>
        <p:txBody>
          <a:bodyPr/>
          <a:lstStyle/>
          <a:p>
            <a:fld id="{3E457CEE-0AF5-4947-A3B5-33354E5F2073}" type="slidenum">
              <a:rPr lang="en-NZ" smtClean="0"/>
              <a:t>‹#›</a:t>
            </a:fld>
            <a:endParaRPr lang="en-NZ"/>
          </a:p>
        </p:txBody>
      </p:sp>
    </p:spTree>
    <p:extLst>
      <p:ext uri="{BB962C8B-B14F-4D97-AF65-F5344CB8AC3E}">
        <p14:creationId xmlns:p14="http://schemas.microsoft.com/office/powerpoint/2010/main" val="2794775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E148-479B-4D3C-848F-A2CF027EA5AE}"/>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1D602DC-AED2-4D61-9FAF-C420C3C894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6891331-7411-4EF7-BF73-6545A70DC214}"/>
              </a:ext>
            </a:extLst>
          </p:cNvPr>
          <p:cNvSpPr>
            <a:spLocks noGrp="1"/>
          </p:cNvSpPr>
          <p:nvPr>
            <p:ph type="dt" sz="half" idx="10"/>
          </p:nvPr>
        </p:nvSpPr>
        <p:spPr/>
        <p:txBody>
          <a:bodyPr/>
          <a:lstStyle/>
          <a:p>
            <a:fld id="{80359829-ACDA-430E-80E6-90CA6A8AB2CE}" type="datetimeFigureOut">
              <a:rPr lang="en-NZ" smtClean="0"/>
              <a:t>19/08/2022</a:t>
            </a:fld>
            <a:endParaRPr lang="en-NZ"/>
          </a:p>
        </p:txBody>
      </p:sp>
      <p:sp>
        <p:nvSpPr>
          <p:cNvPr id="5" name="Footer Placeholder 4">
            <a:extLst>
              <a:ext uri="{FF2B5EF4-FFF2-40B4-BE49-F238E27FC236}">
                <a16:creationId xmlns:a16="http://schemas.microsoft.com/office/drawing/2014/main" id="{C641D24A-C1CC-4D69-AADF-9895F971DD7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001E0D9-80D7-4551-A552-EE6652D5D091}"/>
              </a:ext>
            </a:extLst>
          </p:cNvPr>
          <p:cNvSpPr>
            <a:spLocks noGrp="1"/>
          </p:cNvSpPr>
          <p:nvPr>
            <p:ph type="sldNum" sz="quarter" idx="12"/>
          </p:nvPr>
        </p:nvSpPr>
        <p:spPr/>
        <p:txBody>
          <a:bodyPr/>
          <a:lstStyle/>
          <a:p>
            <a:fld id="{3E457CEE-0AF5-4947-A3B5-33354E5F2073}" type="slidenum">
              <a:rPr lang="en-NZ" smtClean="0"/>
              <a:t>‹#›</a:t>
            </a:fld>
            <a:endParaRPr lang="en-NZ"/>
          </a:p>
        </p:txBody>
      </p:sp>
    </p:spTree>
    <p:extLst>
      <p:ext uri="{BB962C8B-B14F-4D97-AF65-F5344CB8AC3E}">
        <p14:creationId xmlns:p14="http://schemas.microsoft.com/office/powerpoint/2010/main" val="1856053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352E6-BAF7-46D5-BEE7-33B60B1C50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20EDB1A-6F65-4C7B-8F81-F2A117C667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C2B6262-DFD8-43FE-82C0-AAD6E0BE1A34}"/>
              </a:ext>
            </a:extLst>
          </p:cNvPr>
          <p:cNvSpPr>
            <a:spLocks noGrp="1"/>
          </p:cNvSpPr>
          <p:nvPr>
            <p:ph type="dt" sz="half" idx="10"/>
          </p:nvPr>
        </p:nvSpPr>
        <p:spPr/>
        <p:txBody>
          <a:bodyPr/>
          <a:lstStyle/>
          <a:p>
            <a:fld id="{80359829-ACDA-430E-80E6-90CA6A8AB2CE}" type="datetimeFigureOut">
              <a:rPr lang="en-NZ" smtClean="0"/>
              <a:t>19/08/2022</a:t>
            </a:fld>
            <a:endParaRPr lang="en-NZ"/>
          </a:p>
        </p:txBody>
      </p:sp>
      <p:sp>
        <p:nvSpPr>
          <p:cNvPr id="5" name="Footer Placeholder 4">
            <a:extLst>
              <a:ext uri="{FF2B5EF4-FFF2-40B4-BE49-F238E27FC236}">
                <a16:creationId xmlns:a16="http://schemas.microsoft.com/office/drawing/2014/main" id="{236EECE9-6EBF-4F5C-A4BD-C85C730C5F4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EDCEB82-5304-40F9-9A9D-788CADA91306}"/>
              </a:ext>
            </a:extLst>
          </p:cNvPr>
          <p:cNvSpPr>
            <a:spLocks noGrp="1"/>
          </p:cNvSpPr>
          <p:nvPr>
            <p:ph type="sldNum" sz="quarter" idx="12"/>
          </p:nvPr>
        </p:nvSpPr>
        <p:spPr/>
        <p:txBody>
          <a:bodyPr/>
          <a:lstStyle/>
          <a:p>
            <a:fld id="{3E457CEE-0AF5-4947-A3B5-33354E5F2073}" type="slidenum">
              <a:rPr lang="en-NZ" smtClean="0"/>
              <a:t>‹#›</a:t>
            </a:fld>
            <a:endParaRPr lang="en-NZ"/>
          </a:p>
        </p:txBody>
      </p:sp>
    </p:spTree>
    <p:extLst>
      <p:ext uri="{BB962C8B-B14F-4D97-AF65-F5344CB8AC3E}">
        <p14:creationId xmlns:p14="http://schemas.microsoft.com/office/powerpoint/2010/main" val="2418244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and char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557784"/>
            <a:ext cx="10067543" cy="713232"/>
          </a:xfrm>
        </p:spPr>
        <p:txBody>
          <a:bodyPr>
            <a:normAutofit/>
          </a:bodyPr>
          <a:lstStyle>
            <a:lvl1pPr>
              <a:defRPr sz="3600" b="1">
                <a:solidFill>
                  <a:srgbClr val="003C58"/>
                </a:solidFill>
                <a:latin typeface="Arial" panose="020B0604020202020204" pitchFamily="34" charset="0"/>
                <a:cs typeface="Arial" panose="020B0604020202020204" pitchFamily="34" charset="0"/>
              </a:defRPr>
            </a:lvl1pPr>
          </a:lstStyle>
          <a:p>
            <a:r>
              <a:rPr lang="en-US" dirty="0"/>
              <a:t>Enter Title Here</a:t>
            </a:r>
          </a:p>
        </p:txBody>
      </p:sp>
      <p:sp>
        <p:nvSpPr>
          <p:cNvPr id="14" name="Chart Placeholder 13"/>
          <p:cNvSpPr>
            <a:spLocks noGrp="1"/>
          </p:cNvSpPr>
          <p:nvPr>
            <p:ph type="chart" sz="quarter" idx="13"/>
          </p:nvPr>
        </p:nvSpPr>
        <p:spPr>
          <a:xfrm>
            <a:off x="6109961" y="1581912"/>
            <a:ext cx="5205830" cy="4383195"/>
          </a:xfrm>
        </p:spPr>
        <p:txBody>
          <a:bodyPr/>
          <a:lstStyle>
            <a:lvl1pPr>
              <a:buNone/>
              <a:defRPr/>
            </a:lvl1pPr>
          </a:lstStyle>
          <a:p>
            <a:r>
              <a:rPr lang="en-US" dirty="0"/>
              <a:t>Click icon to add chart</a:t>
            </a:r>
            <a:endParaRPr lang="en-NZ" dirty="0"/>
          </a:p>
        </p:txBody>
      </p:sp>
      <p:sp>
        <p:nvSpPr>
          <p:cNvPr id="18" name="Text Placeholder 17"/>
          <p:cNvSpPr>
            <a:spLocks noGrp="1"/>
          </p:cNvSpPr>
          <p:nvPr>
            <p:ph type="body" sz="quarter" idx="14"/>
          </p:nvPr>
        </p:nvSpPr>
        <p:spPr>
          <a:xfrm>
            <a:off x="347474" y="1581912"/>
            <a:ext cx="5415012" cy="4396195"/>
          </a:xfrm>
        </p:spPr>
        <p:txBody>
          <a:bodyPr/>
          <a:lstStyle>
            <a:lvl1pPr>
              <a:buClr>
                <a:srgbClr val="6EC8B8"/>
              </a:buClr>
              <a:defRPr/>
            </a:lvl1pPr>
            <a:lvl2pPr>
              <a:buClr>
                <a:srgbClr val="6EC8B8"/>
              </a:buClr>
              <a:defRPr/>
            </a:lvl2pPr>
            <a:lvl3pPr>
              <a:buClr>
                <a:srgbClr val="6EC8B8"/>
              </a:buClr>
              <a:defRPr/>
            </a:lvl3pPr>
            <a:lvl4pPr>
              <a:buClr>
                <a:srgbClr val="6EC8B8"/>
              </a:buClr>
              <a:defRPr/>
            </a:lvl4pPr>
            <a:lvl5pPr>
              <a:buClr>
                <a:srgbClr val="6EC8B8"/>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9" name="Slide Number Placeholder 5">
            <a:extLst>
              <a:ext uri="{FF2B5EF4-FFF2-40B4-BE49-F238E27FC236}">
                <a16:creationId xmlns:a16="http://schemas.microsoft.com/office/drawing/2014/main" id="{F66580DC-A2FC-8D49-996D-C7DB6D551CF9}"/>
              </a:ext>
            </a:extLst>
          </p:cNvPr>
          <p:cNvSpPr>
            <a:spLocks noGrp="1"/>
          </p:cNvSpPr>
          <p:nvPr>
            <p:ph type="sldNum" sz="quarter" idx="12"/>
          </p:nvPr>
        </p:nvSpPr>
        <p:spPr>
          <a:xfrm>
            <a:off x="347473" y="6480043"/>
            <a:ext cx="1055771" cy="182345"/>
          </a:xfrm>
        </p:spPr>
        <p:txBody>
          <a:bodyPr/>
          <a:lstStyle>
            <a:lvl1pPr algn="l">
              <a:defRPr lang="en-NZ" sz="1200" b="1" kern="1200" smtClean="0">
                <a:solidFill>
                  <a:srgbClr val="6EC8B8"/>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dirty="0"/>
          </a:p>
        </p:txBody>
      </p:sp>
      <p:sp>
        <p:nvSpPr>
          <p:cNvPr id="11" name="Footer Placeholder 4">
            <a:extLst>
              <a:ext uri="{FF2B5EF4-FFF2-40B4-BE49-F238E27FC236}">
                <a16:creationId xmlns:a16="http://schemas.microsoft.com/office/drawing/2014/main" id="{58F59C47-6359-B042-969A-3AD51F4AE9F0}"/>
              </a:ext>
            </a:extLst>
          </p:cNvPr>
          <p:cNvSpPr>
            <a:spLocks noGrp="1"/>
          </p:cNvSpPr>
          <p:nvPr>
            <p:ph type="ftr" sz="quarter" idx="11"/>
          </p:nvPr>
        </p:nvSpPr>
        <p:spPr>
          <a:xfrm>
            <a:off x="1403244" y="6480043"/>
            <a:ext cx="4844999" cy="178106"/>
          </a:xfrm>
        </p:spPr>
        <p:txBody>
          <a:bodyPr/>
          <a:lstStyle>
            <a:lvl1pPr algn="l">
              <a:defRPr>
                <a:solidFill>
                  <a:srgbClr val="6EC8B8"/>
                </a:solidFill>
                <a:latin typeface="Arial" pitchFamily="34" charset="0"/>
                <a:cs typeface="Arial" pitchFamily="34" charset="0"/>
              </a:defRPr>
            </a:lvl1pPr>
          </a:lstStyle>
          <a:p>
            <a:endParaRPr lang="en-NZ" dirty="0"/>
          </a:p>
        </p:txBody>
      </p:sp>
    </p:spTree>
    <p:extLst>
      <p:ext uri="{BB962C8B-B14F-4D97-AF65-F5344CB8AC3E}">
        <p14:creationId xmlns:p14="http://schemas.microsoft.com/office/powerpoint/2010/main" val="2192104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557783"/>
            <a:ext cx="10067543" cy="733495"/>
          </a:xfrm>
        </p:spPr>
        <p:txBody>
          <a:bodyPr>
            <a:normAutofit/>
          </a:bodyPr>
          <a:lstStyle>
            <a:lvl1pPr>
              <a:defRPr sz="3600" b="1">
                <a:solidFill>
                  <a:srgbClr val="003C58"/>
                </a:solidFill>
                <a:latin typeface="Arial" panose="020B0604020202020204" pitchFamily="34" charset="0"/>
                <a:cs typeface="Arial" panose="020B0604020202020204" pitchFamily="34" charset="0"/>
              </a:defRPr>
            </a:lvl1pPr>
          </a:lstStyle>
          <a:p>
            <a:r>
              <a:rPr lang="en-US" dirty="0"/>
              <a:t>Enter Title Here</a:t>
            </a:r>
          </a:p>
        </p:txBody>
      </p:sp>
      <p:sp>
        <p:nvSpPr>
          <p:cNvPr id="5" name="Text Placeholder 4"/>
          <p:cNvSpPr>
            <a:spLocks noGrp="1"/>
          </p:cNvSpPr>
          <p:nvPr>
            <p:ph type="body" sz="quarter" idx="13" hasCustomPrompt="1"/>
          </p:nvPr>
        </p:nvSpPr>
        <p:spPr>
          <a:xfrm>
            <a:off x="338330" y="1572768"/>
            <a:ext cx="10935312" cy="4651821"/>
          </a:xfrm>
        </p:spPr>
        <p:txBody>
          <a:bodyPr/>
          <a:lstStyle>
            <a:lvl1pPr>
              <a:buClr>
                <a:schemeClr val="accent1"/>
              </a:buClr>
              <a:defRPr/>
            </a:lvl1pPr>
          </a:lstStyle>
          <a:p>
            <a:pPr lvl="0"/>
            <a:r>
              <a:rPr lang="en-US" dirty="0"/>
              <a:t>Bullet List</a:t>
            </a:r>
          </a:p>
          <a:p>
            <a:pPr lvl="0"/>
            <a:r>
              <a:rPr lang="en-US" dirty="0"/>
              <a:t>Bullet List</a:t>
            </a:r>
          </a:p>
          <a:p>
            <a:pPr lvl="0"/>
            <a:r>
              <a:rPr lang="en-US" dirty="0"/>
              <a:t>Bullet List</a:t>
            </a:r>
          </a:p>
        </p:txBody>
      </p:sp>
      <p:sp>
        <p:nvSpPr>
          <p:cNvPr id="7" name="Slide Number Placeholder 5">
            <a:extLst>
              <a:ext uri="{FF2B5EF4-FFF2-40B4-BE49-F238E27FC236}">
                <a16:creationId xmlns:a16="http://schemas.microsoft.com/office/drawing/2014/main" id="{ABF94303-C618-D94C-9963-918D1BE5A6DA}"/>
              </a:ext>
            </a:extLst>
          </p:cNvPr>
          <p:cNvSpPr>
            <a:spLocks noGrp="1"/>
          </p:cNvSpPr>
          <p:nvPr>
            <p:ph type="sldNum" sz="quarter" idx="12"/>
          </p:nvPr>
        </p:nvSpPr>
        <p:spPr>
          <a:xfrm>
            <a:off x="347473" y="6480043"/>
            <a:ext cx="1055771" cy="182345"/>
          </a:xfrm>
        </p:spPr>
        <p:txBody>
          <a:bodyPr/>
          <a:lstStyle>
            <a:lvl1pPr algn="l">
              <a:defRPr lang="en-NZ" sz="1200" b="1" kern="1200" smtClean="0">
                <a:solidFill>
                  <a:srgbClr val="6EC8B8"/>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dirty="0"/>
          </a:p>
        </p:txBody>
      </p:sp>
      <p:sp>
        <p:nvSpPr>
          <p:cNvPr id="9" name="Footer Placeholder 4">
            <a:extLst>
              <a:ext uri="{FF2B5EF4-FFF2-40B4-BE49-F238E27FC236}">
                <a16:creationId xmlns:a16="http://schemas.microsoft.com/office/drawing/2014/main" id="{7C46F468-640E-774E-8649-E34CA3D5DDCD}"/>
              </a:ext>
            </a:extLst>
          </p:cNvPr>
          <p:cNvSpPr>
            <a:spLocks noGrp="1"/>
          </p:cNvSpPr>
          <p:nvPr>
            <p:ph type="ftr" sz="quarter" idx="11"/>
          </p:nvPr>
        </p:nvSpPr>
        <p:spPr>
          <a:xfrm>
            <a:off x="1403244" y="6480043"/>
            <a:ext cx="4844999" cy="178106"/>
          </a:xfrm>
        </p:spPr>
        <p:txBody>
          <a:bodyPr/>
          <a:lstStyle>
            <a:lvl1pPr algn="l">
              <a:defRPr>
                <a:solidFill>
                  <a:srgbClr val="6EC8B8"/>
                </a:solidFill>
                <a:latin typeface="Arial" pitchFamily="34" charset="0"/>
                <a:cs typeface="Arial" pitchFamily="34" charset="0"/>
              </a:defRPr>
            </a:lvl1pPr>
          </a:lstStyle>
          <a:p>
            <a:endParaRPr lang="en-NZ" dirty="0"/>
          </a:p>
        </p:txBody>
      </p:sp>
    </p:spTree>
    <p:extLst>
      <p:ext uri="{BB962C8B-B14F-4D97-AF65-F5344CB8AC3E}">
        <p14:creationId xmlns:p14="http://schemas.microsoft.com/office/powerpoint/2010/main" val="57363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AF35-B037-4940-804F-19BC055ADB2A}"/>
              </a:ext>
            </a:extLst>
          </p:cNvPr>
          <p:cNvSpPr>
            <a:spLocks noGrp="1"/>
          </p:cNvSpPr>
          <p:nvPr>
            <p:ph type="title" hasCustomPrompt="1"/>
          </p:nvPr>
        </p:nvSpPr>
        <p:spPr>
          <a:xfrm>
            <a:off x="487681" y="2403992"/>
            <a:ext cx="7047253" cy="2155651"/>
          </a:xfrm>
        </p:spPr>
        <p:txBody>
          <a:bodyPr/>
          <a:lstStyle>
            <a:lvl1pPr algn="ctr">
              <a:defRPr/>
            </a:lvl1pPr>
          </a:lstStyle>
          <a:p>
            <a:r>
              <a:rPr lang="en-US"/>
              <a:t>“This slide is just for quotes”</a:t>
            </a:r>
          </a:p>
        </p:txBody>
      </p:sp>
      <p:sp>
        <p:nvSpPr>
          <p:cNvPr id="4" name="Text Placeholder 3">
            <a:extLst>
              <a:ext uri="{FF2B5EF4-FFF2-40B4-BE49-F238E27FC236}">
                <a16:creationId xmlns:a16="http://schemas.microsoft.com/office/drawing/2014/main" id="{98DA84B0-B096-6246-B12E-527E67C32E84}"/>
              </a:ext>
            </a:extLst>
          </p:cNvPr>
          <p:cNvSpPr>
            <a:spLocks noGrp="1"/>
          </p:cNvSpPr>
          <p:nvPr>
            <p:ph type="body" sz="quarter" idx="10" hasCustomPrompt="1"/>
          </p:nvPr>
        </p:nvSpPr>
        <p:spPr>
          <a:xfrm>
            <a:off x="500724" y="4719638"/>
            <a:ext cx="7031038" cy="384175"/>
          </a:xfrm>
        </p:spPr>
        <p:txBody>
          <a:bodyPr>
            <a:normAutofit/>
          </a:bodyPr>
          <a:lstStyle>
            <a:lvl1pPr marL="0" indent="0" algn="l">
              <a:buNone/>
              <a:defRPr sz="2000"/>
            </a:lvl1pPr>
          </a:lstStyle>
          <a:p>
            <a:pPr lvl="0"/>
            <a:r>
              <a:rPr lang="en-US"/>
              <a:t>Source of the quote</a:t>
            </a:r>
          </a:p>
        </p:txBody>
      </p:sp>
    </p:spTree>
    <p:extLst>
      <p:ext uri="{BB962C8B-B14F-4D97-AF65-F5344CB8AC3E}">
        <p14:creationId xmlns:p14="http://schemas.microsoft.com/office/powerpoint/2010/main" val="341121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7681" y="3833091"/>
            <a:ext cx="7141558" cy="92147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is your subtitle</a:t>
            </a:r>
          </a:p>
        </p:txBody>
      </p:sp>
      <p:sp>
        <p:nvSpPr>
          <p:cNvPr id="4" name="Title 1">
            <a:extLst>
              <a:ext uri="{FF2B5EF4-FFF2-40B4-BE49-F238E27FC236}">
                <a16:creationId xmlns:a16="http://schemas.microsoft.com/office/drawing/2014/main" id="{4E28F6D7-CD68-490B-A8D3-3601B8221225}"/>
              </a:ext>
            </a:extLst>
          </p:cNvPr>
          <p:cNvSpPr>
            <a:spLocks noGrp="1"/>
          </p:cNvSpPr>
          <p:nvPr>
            <p:ph type="title" hasCustomPrompt="1"/>
          </p:nvPr>
        </p:nvSpPr>
        <p:spPr>
          <a:xfrm>
            <a:off x="487681" y="396000"/>
            <a:ext cx="7141558" cy="3326255"/>
          </a:xfrm>
        </p:spPr>
        <p:txBody>
          <a:bodyPr/>
          <a:lstStyle>
            <a:lvl1pPr>
              <a:defRPr sz="4800">
                <a:solidFill>
                  <a:schemeClr val="bg1"/>
                </a:solidFill>
              </a:defRPr>
            </a:lvl1pPr>
          </a:lstStyle>
          <a:p>
            <a:r>
              <a:rPr lang="en-US"/>
              <a:t>Presentation title</a:t>
            </a:r>
          </a:p>
        </p:txBody>
      </p:sp>
    </p:spTree>
    <p:extLst>
      <p:ext uri="{BB962C8B-B14F-4D97-AF65-F5344CB8AC3E}">
        <p14:creationId xmlns:p14="http://schemas.microsoft.com/office/powerpoint/2010/main" val="43299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0FC3F0E-A44B-4DAC-B86B-8629F248A78C}"/>
              </a:ext>
            </a:extLst>
          </p:cNvPr>
          <p:cNvSpPr>
            <a:spLocks noGrp="1"/>
          </p:cNvSpPr>
          <p:nvPr>
            <p:ph type="title" hasCustomPrompt="1"/>
          </p:nvPr>
        </p:nvSpPr>
        <p:spPr>
          <a:xfrm>
            <a:off x="487680" y="396000"/>
            <a:ext cx="11255141" cy="1325563"/>
          </a:xfrm>
        </p:spPr>
        <p:txBody>
          <a:bodyPr/>
          <a:lstStyle>
            <a:lvl1pPr>
              <a:defRPr>
                <a:solidFill>
                  <a:schemeClr val="bg1"/>
                </a:solidFill>
                <a:latin typeface="Franklin Gothic Demi" panose="020B0703020102020204" pitchFamily="34" charset="0"/>
              </a:defRPr>
            </a:lvl1pPr>
          </a:lstStyle>
          <a:p>
            <a:r>
              <a:rPr lang="en-US"/>
              <a:t>Karakia</a:t>
            </a:r>
          </a:p>
        </p:txBody>
      </p:sp>
      <p:sp>
        <p:nvSpPr>
          <p:cNvPr id="10" name="Content Placeholder 2">
            <a:extLst>
              <a:ext uri="{FF2B5EF4-FFF2-40B4-BE49-F238E27FC236}">
                <a16:creationId xmlns:a16="http://schemas.microsoft.com/office/drawing/2014/main" id="{9E206D17-F4D1-4E47-8830-161A8D259BB0}"/>
              </a:ext>
            </a:extLst>
          </p:cNvPr>
          <p:cNvSpPr>
            <a:spLocks noGrp="1"/>
          </p:cNvSpPr>
          <p:nvPr>
            <p:ph sz="half" idx="1"/>
          </p:nvPr>
        </p:nvSpPr>
        <p:spPr>
          <a:xfrm>
            <a:off x="487680" y="1825625"/>
            <a:ext cx="5400000" cy="4351338"/>
          </a:xfr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11" name="Content Placeholder 3">
            <a:extLst>
              <a:ext uri="{FF2B5EF4-FFF2-40B4-BE49-F238E27FC236}">
                <a16:creationId xmlns:a16="http://schemas.microsoft.com/office/drawing/2014/main" id="{A858E91E-6111-4589-B50B-4355245C4D3F}"/>
              </a:ext>
            </a:extLst>
          </p:cNvPr>
          <p:cNvSpPr>
            <a:spLocks noGrp="1"/>
          </p:cNvSpPr>
          <p:nvPr>
            <p:ph sz="half" idx="2"/>
          </p:nvPr>
        </p:nvSpPr>
        <p:spPr>
          <a:xfrm>
            <a:off x="6342821" y="1825625"/>
            <a:ext cx="5400000" cy="4351338"/>
          </a:xfr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6714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396000"/>
            <a:ext cx="11255141" cy="1325563"/>
          </a:xfrm>
        </p:spPr>
        <p:txBody>
          <a:bodyPr/>
          <a:lstStyle>
            <a:lvl1pPr>
              <a:defRPr>
                <a:solidFill>
                  <a:srgbClr val="5FC6CB"/>
                </a:solidFill>
              </a:defRPr>
            </a:lvl1pPr>
          </a:lstStyle>
          <a:p>
            <a:r>
              <a:rPr lang="en-US" dirty="0"/>
              <a:t>Content slide header</a:t>
            </a:r>
          </a:p>
        </p:txBody>
      </p:sp>
      <p:sp>
        <p:nvSpPr>
          <p:cNvPr id="3" name="Content Placeholder 2"/>
          <p:cNvSpPr>
            <a:spLocks noGrp="1"/>
          </p:cNvSpPr>
          <p:nvPr>
            <p:ph idx="1" hasCustomPrompt="1"/>
          </p:nvPr>
        </p:nvSpPr>
        <p:spPr/>
        <p:txBody>
          <a:bodyPr/>
          <a:lstStyle>
            <a:lvl2pPr marL="800100" indent="-342900">
              <a:buFont typeface="Arial" panose="020B0604020202020204" pitchFamily="34" charset="0"/>
              <a:buChar char="•"/>
              <a:defRPr/>
            </a:lvl2pPr>
          </a:lstStyle>
          <a:p>
            <a:pPr lvl="0"/>
            <a:r>
              <a:rPr lang="en-US" dirty="0"/>
              <a:t>Content slide, use this for most of your content</a:t>
            </a:r>
          </a:p>
          <a:p>
            <a:pPr lvl="1"/>
            <a:endParaRPr lang="en-US" dirty="0"/>
          </a:p>
        </p:txBody>
      </p:sp>
    </p:spTree>
    <p:extLst>
      <p:ext uri="{BB962C8B-B14F-4D97-AF65-F5344CB8AC3E}">
        <p14:creationId xmlns:p14="http://schemas.microsoft.com/office/powerpoint/2010/main" val="117108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A56F-1C3A-454D-94F9-EFA1EA80B0C2}"/>
              </a:ext>
            </a:extLst>
          </p:cNvPr>
          <p:cNvSpPr>
            <a:spLocks noGrp="1"/>
          </p:cNvSpPr>
          <p:nvPr>
            <p:ph type="title" hasCustomPrompt="1"/>
          </p:nvPr>
        </p:nvSpPr>
        <p:spPr/>
        <p:txBody>
          <a:bodyPr/>
          <a:lstStyle>
            <a:lvl1pPr>
              <a:defRPr>
                <a:solidFill>
                  <a:srgbClr val="5FC6CB"/>
                </a:solidFill>
              </a:defRPr>
            </a:lvl1pPr>
          </a:lstStyle>
          <a:p>
            <a:r>
              <a:rPr lang="en-US" dirty="0"/>
              <a:t>Alternative content slide header</a:t>
            </a:r>
          </a:p>
        </p:txBody>
      </p:sp>
      <p:sp>
        <p:nvSpPr>
          <p:cNvPr id="4" name="Text Placeholder 3">
            <a:extLst>
              <a:ext uri="{FF2B5EF4-FFF2-40B4-BE49-F238E27FC236}">
                <a16:creationId xmlns:a16="http://schemas.microsoft.com/office/drawing/2014/main" id="{8FC95255-C5B7-534E-98E7-D755F16018E7}"/>
              </a:ext>
            </a:extLst>
          </p:cNvPr>
          <p:cNvSpPr>
            <a:spLocks noGrp="1"/>
          </p:cNvSpPr>
          <p:nvPr>
            <p:ph type="body" sz="quarter" idx="10" hasCustomPrompt="1"/>
          </p:nvPr>
        </p:nvSpPr>
        <p:spPr>
          <a:xfrm>
            <a:off x="482600" y="1841500"/>
            <a:ext cx="11293475" cy="45339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Alternative content slide, use this slide sparingly</a:t>
            </a:r>
          </a:p>
        </p:txBody>
      </p:sp>
    </p:spTree>
    <p:extLst>
      <p:ext uri="{BB962C8B-B14F-4D97-AF65-F5344CB8AC3E}">
        <p14:creationId xmlns:p14="http://schemas.microsoft.com/office/powerpoint/2010/main" val="335180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3CC53-13FF-4413-BF00-B40F95A3B1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BBCC06F6-2F96-4573-AB8E-BDC9D1F262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AD29B011-F5DB-4138-AC48-704090FE78D4}"/>
              </a:ext>
            </a:extLst>
          </p:cNvPr>
          <p:cNvSpPr>
            <a:spLocks noGrp="1"/>
          </p:cNvSpPr>
          <p:nvPr>
            <p:ph type="dt" sz="half" idx="10"/>
          </p:nvPr>
        </p:nvSpPr>
        <p:spPr/>
        <p:txBody>
          <a:bodyPr/>
          <a:lstStyle/>
          <a:p>
            <a:fld id="{80359829-ACDA-430E-80E6-90CA6A8AB2CE}" type="datetimeFigureOut">
              <a:rPr lang="en-NZ" smtClean="0"/>
              <a:t>19/08/2022</a:t>
            </a:fld>
            <a:endParaRPr lang="en-NZ"/>
          </a:p>
        </p:txBody>
      </p:sp>
      <p:sp>
        <p:nvSpPr>
          <p:cNvPr id="5" name="Footer Placeholder 4">
            <a:extLst>
              <a:ext uri="{FF2B5EF4-FFF2-40B4-BE49-F238E27FC236}">
                <a16:creationId xmlns:a16="http://schemas.microsoft.com/office/drawing/2014/main" id="{B3BFF172-9AE2-4CBC-8747-FB1627D9E75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736E2A6-166F-4ADF-AF6A-E8E5E2A86341}"/>
              </a:ext>
            </a:extLst>
          </p:cNvPr>
          <p:cNvSpPr>
            <a:spLocks noGrp="1"/>
          </p:cNvSpPr>
          <p:nvPr>
            <p:ph type="sldNum" sz="quarter" idx="12"/>
          </p:nvPr>
        </p:nvSpPr>
        <p:spPr/>
        <p:txBody>
          <a:bodyPr/>
          <a:lstStyle/>
          <a:p>
            <a:fld id="{3E457CEE-0AF5-4947-A3B5-33354E5F2073}" type="slidenum">
              <a:rPr lang="en-NZ" smtClean="0"/>
              <a:t>‹#›</a:t>
            </a:fld>
            <a:endParaRPr lang="en-NZ"/>
          </a:p>
        </p:txBody>
      </p:sp>
    </p:spTree>
    <p:extLst>
      <p:ext uri="{BB962C8B-B14F-4D97-AF65-F5344CB8AC3E}">
        <p14:creationId xmlns:p14="http://schemas.microsoft.com/office/powerpoint/2010/main" val="6418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D49E6-2B38-436F-A8C3-8801CB30210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A2A0644-9F86-4ACA-B2CE-F7D6294C8F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9F361C9-07F6-465A-B1AC-B30ACF38861E}"/>
              </a:ext>
            </a:extLst>
          </p:cNvPr>
          <p:cNvSpPr>
            <a:spLocks noGrp="1"/>
          </p:cNvSpPr>
          <p:nvPr>
            <p:ph type="dt" sz="half" idx="10"/>
          </p:nvPr>
        </p:nvSpPr>
        <p:spPr/>
        <p:txBody>
          <a:bodyPr/>
          <a:lstStyle/>
          <a:p>
            <a:fld id="{80359829-ACDA-430E-80E6-90CA6A8AB2CE}" type="datetimeFigureOut">
              <a:rPr lang="en-NZ" smtClean="0"/>
              <a:t>19/08/2022</a:t>
            </a:fld>
            <a:endParaRPr lang="en-NZ"/>
          </a:p>
        </p:txBody>
      </p:sp>
      <p:sp>
        <p:nvSpPr>
          <p:cNvPr id="5" name="Footer Placeholder 4">
            <a:extLst>
              <a:ext uri="{FF2B5EF4-FFF2-40B4-BE49-F238E27FC236}">
                <a16:creationId xmlns:a16="http://schemas.microsoft.com/office/drawing/2014/main" id="{DE79CA16-29C6-461A-9724-358CB74E224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4B113CF-FDFE-4215-AB49-87A946C4D59E}"/>
              </a:ext>
            </a:extLst>
          </p:cNvPr>
          <p:cNvSpPr>
            <a:spLocks noGrp="1"/>
          </p:cNvSpPr>
          <p:nvPr>
            <p:ph type="sldNum" sz="quarter" idx="12"/>
          </p:nvPr>
        </p:nvSpPr>
        <p:spPr/>
        <p:txBody>
          <a:bodyPr/>
          <a:lstStyle/>
          <a:p>
            <a:fld id="{3E457CEE-0AF5-4947-A3B5-33354E5F2073}" type="slidenum">
              <a:rPr lang="en-NZ" smtClean="0"/>
              <a:t>‹#›</a:t>
            </a:fld>
            <a:endParaRPr lang="en-NZ"/>
          </a:p>
        </p:txBody>
      </p:sp>
    </p:spTree>
    <p:extLst>
      <p:ext uri="{BB962C8B-B14F-4D97-AF65-F5344CB8AC3E}">
        <p14:creationId xmlns:p14="http://schemas.microsoft.com/office/powerpoint/2010/main" val="150499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EC75-965C-4F20-B0BC-EE555552DC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CFD8C164-5B96-48F9-85A1-38B786DA84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9ACC80-CE5A-43EF-B67E-7099B7632EF1}"/>
              </a:ext>
            </a:extLst>
          </p:cNvPr>
          <p:cNvSpPr>
            <a:spLocks noGrp="1"/>
          </p:cNvSpPr>
          <p:nvPr>
            <p:ph type="dt" sz="half" idx="10"/>
          </p:nvPr>
        </p:nvSpPr>
        <p:spPr/>
        <p:txBody>
          <a:bodyPr/>
          <a:lstStyle/>
          <a:p>
            <a:fld id="{80359829-ACDA-430E-80E6-90CA6A8AB2CE}" type="datetimeFigureOut">
              <a:rPr lang="en-NZ" smtClean="0"/>
              <a:t>19/08/2022</a:t>
            </a:fld>
            <a:endParaRPr lang="en-NZ"/>
          </a:p>
        </p:txBody>
      </p:sp>
      <p:sp>
        <p:nvSpPr>
          <p:cNvPr id="5" name="Footer Placeholder 4">
            <a:extLst>
              <a:ext uri="{FF2B5EF4-FFF2-40B4-BE49-F238E27FC236}">
                <a16:creationId xmlns:a16="http://schemas.microsoft.com/office/drawing/2014/main" id="{AE9DF4A2-069E-418D-AF35-F6D320B1012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0D5BAAE-B2B8-4229-9F42-75F8F33DF1B3}"/>
              </a:ext>
            </a:extLst>
          </p:cNvPr>
          <p:cNvSpPr>
            <a:spLocks noGrp="1"/>
          </p:cNvSpPr>
          <p:nvPr>
            <p:ph type="sldNum" sz="quarter" idx="12"/>
          </p:nvPr>
        </p:nvSpPr>
        <p:spPr/>
        <p:txBody>
          <a:bodyPr/>
          <a:lstStyle/>
          <a:p>
            <a:fld id="{3E457CEE-0AF5-4947-A3B5-33354E5F2073}" type="slidenum">
              <a:rPr lang="en-NZ" smtClean="0"/>
              <a:t>‹#›</a:t>
            </a:fld>
            <a:endParaRPr lang="en-NZ"/>
          </a:p>
        </p:txBody>
      </p:sp>
    </p:spTree>
    <p:extLst>
      <p:ext uri="{BB962C8B-B14F-4D97-AF65-F5344CB8AC3E}">
        <p14:creationId xmlns:p14="http://schemas.microsoft.com/office/powerpoint/2010/main" val="2276082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365127"/>
            <a:ext cx="1125514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87680" y="1825625"/>
            <a:ext cx="1125514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1993533"/>
      </p:ext>
    </p:extLst>
  </p:cSld>
  <p:clrMap bg1="lt1" tx1="dk1" bg2="lt2" tx2="dk2" accent1="accent1" accent2="accent2" accent3="accent3" accent4="accent4" accent5="accent5" accent6="accent6" hlink="hlink" folHlink="folHlink"/>
  <p:sldLayoutIdLst>
    <p:sldLayoutId id="2147483694" r:id="rId1"/>
    <p:sldLayoutId id="2147483692" r:id="rId2"/>
    <p:sldLayoutId id="2147483661" r:id="rId3"/>
    <p:sldLayoutId id="2147483687" r:id="rId4"/>
    <p:sldLayoutId id="2147483695" r:id="rId5"/>
    <p:sldLayoutId id="214748369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F014B9-AFEE-489E-BC60-3C84E2F445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46B2449-D12A-4473-B387-F6D2820DF2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39D186A-2281-4445-9BB9-245CFFA6F2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59829-ACDA-430E-80E6-90CA6A8AB2CE}" type="datetimeFigureOut">
              <a:rPr lang="en-NZ" smtClean="0"/>
              <a:t>19/08/2022</a:t>
            </a:fld>
            <a:endParaRPr lang="en-NZ"/>
          </a:p>
        </p:txBody>
      </p:sp>
      <p:sp>
        <p:nvSpPr>
          <p:cNvPr id="5" name="Footer Placeholder 4">
            <a:extLst>
              <a:ext uri="{FF2B5EF4-FFF2-40B4-BE49-F238E27FC236}">
                <a16:creationId xmlns:a16="http://schemas.microsoft.com/office/drawing/2014/main" id="{DDD3268B-17DA-4865-B997-E25EE639E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6661FC30-1E74-4B51-B86C-2F7D3A779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57CEE-0AF5-4947-A3B5-33354E5F2073}" type="slidenum">
              <a:rPr lang="en-NZ" smtClean="0"/>
              <a:t>‹#›</a:t>
            </a:fld>
            <a:endParaRPr lang="en-NZ"/>
          </a:p>
        </p:txBody>
      </p:sp>
    </p:spTree>
    <p:extLst>
      <p:ext uri="{BB962C8B-B14F-4D97-AF65-F5344CB8AC3E}">
        <p14:creationId xmlns:p14="http://schemas.microsoft.com/office/powerpoint/2010/main" val="29663152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ncea-live-3-storagestack-53q-assetstorages3bucket-2o21xte0r81u.s3.amazonaws.com/s3fs-public/2022-03/Unpacking%20Literacy%20%28A4%3B%20Pages%207-8%20are%20A3%29%20-%202022%20version%20FINAL.pdf?VersionId=WlD7ZJawl8K37xcS7Q.cxQQCfIaLdYoV"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hyperlink" Target="https://ncea-live-3-storagestack-53q-assetstorages3bucket-2o21xte0r81u.s3.amazonaws.com/s3fs-public/2022-05/Numeracy%20Learning%20Matrix%20-%20updated%202022%20%28A4%29_0.pdf?VersionId=aL1S86bAQ6.KPKJzYctcrctbPt1JFPA7"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hyperlink" Target="https://ncea-live-3-storagestack-53q-assetstorages3bucket-2o21xte0r81u.s3.amazonaws.com/s3fs-public/2022-03/Readiness%20for%20Te%20Reo%20Matatini%20me%20te%20P%C4%81ngarau_1.pdf?VersionId=yehXy.ACN8WyvBuOU_ScqcpilUbBZopU" TargetMode="External"/><Relationship Id="rId3" Type="http://schemas.openxmlformats.org/officeDocument/2006/relationships/hyperlink" Target="https://ncea.education.govt.nz/literacy-and-numeracy/numeracy/teaching" TargetMode="External"/><Relationship Id="rId7" Type="http://schemas.openxmlformats.org/officeDocument/2006/relationships/hyperlink" Target="https://ncea-live-3-storagestack-53q-assetstorages3bucket-2o21xte0r81u.s3.amazonaws.com/s3fs-public/2022-03/What%20is%20Numeracy%20-%20Learner%20PoV-pages%20FINAL.pdf?VersionId=VF25oEI.Pg.Fu.ennRh4yWnkYeXPq77r" TargetMode="External"/><Relationship Id="rId2" Type="http://schemas.openxmlformats.org/officeDocument/2006/relationships/hyperlink" Target="https://ncea-live-3-storagestack-53q-assetstorages3bucket-2o21xte0r81u.s3.amazonaws.com/s3fs-public/2022-03/Effective%20Relationships%20FINAL_0.pdf?VersionId=CupBry.HmbcAqeS8P4BpZFrtqU..swpq" TargetMode="External"/><Relationship Id="rId1" Type="http://schemas.openxmlformats.org/officeDocument/2006/relationships/slideLayout" Target="../slideLayouts/slideLayout19.xml"/><Relationship Id="rId6" Type="http://schemas.openxmlformats.org/officeDocument/2006/relationships/hyperlink" Target="https://ncea-live-3-storagestack-53q-assetstorages3bucket-2o21xte0r81u.s3.amazonaws.com/s3fs-public/2022-03/What%20is%20Literacy%20-%20Learner%20PoV_pages%20FINAL.pdf?VersionId=9JQIOA4RlB.fgEZ8adOu2PJmYO2Ti4ru" TargetMode="External"/><Relationship Id="rId5" Type="http://schemas.openxmlformats.org/officeDocument/2006/relationships/hyperlink" Target="https://ncea.education.govt.nz/numeracy-pedagogy-guides-npgs" TargetMode="External"/><Relationship Id="rId4" Type="http://schemas.openxmlformats.org/officeDocument/2006/relationships/hyperlink" Target="https://ncea.education.govt.nz/literacy-pedagogy-guides-lpgs" TargetMode="Externa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EBA6EE-783E-0245-891B-C8B2EBB94EF9}"/>
              </a:ext>
            </a:extLst>
          </p:cNvPr>
          <p:cNvSpPr>
            <a:spLocks noGrp="1"/>
          </p:cNvSpPr>
          <p:nvPr>
            <p:ph type="subTitle" idx="1"/>
          </p:nvPr>
        </p:nvSpPr>
        <p:spPr>
          <a:xfrm>
            <a:off x="78076" y="5190607"/>
            <a:ext cx="8007686" cy="1501370"/>
          </a:xfrm>
        </p:spPr>
        <p:txBody>
          <a:bodyPr>
            <a:noAutofit/>
          </a:bodyPr>
          <a:lstStyle/>
          <a:p>
            <a:pPr algn="l">
              <a:lnSpc>
                <a:spcPct val="100000"/>
              </a:lnSpc>
              <a:spcBef>
                <a:spcPts val="0"/>
              </a:spcBef>
            </a:pPr>
            <a:r>
              <a:rPr lang="en-US" sz="1400" b="1" dirty="0">
                <a:solidFill>
                  <a:schemeClr val="tx1"/>
                </a:solidFill>
              </a:rPr>
              <a:t>Tuesday, 17</a:t>
            </a:r>
            <a:r>
              <a:rPr lang="en-US" sz="1400" b="1" baseline="30000" dirty="0">
                <a:solidFill>
                  <a:schemeClr val="tx1"/>
                </a:solidFill>
              </a:rPr>
              <a:t>th</a:t>
            </a:r>
            <a:r>
              <a:rPr lang="en-US" sz="1400" b="1" dirty="0">
                <a:solidFill>
                  <a:schemeClr val="tx1"/>
                </a:solidFill>
              </a:rPr>
              <a:t> May 2022</a:t>
            </a:r>
          </a:p>
          <a:p>
            <a:pPr algn="l">
              <a:lnSpc>
                <a:spcPct val="100000"/>
              </a:lnSpc>
              <a:spcBef>
                <a:spcPts val="0"/>
              </a:spcBef>
            </a:pPr>
            <a:endParaRPr lang="en-US" sz="1400" b="1" dirty="0">
              <a:solidFill>
                <a:schemeClr val="tx1"/>
              </a:solidFill>
            </a:endParaRPr>
          </a:p>
          <a:p>
            <a:pPr algn="l">
              <a:lnSpc>
                <a:spcPct val="100000"/>
              </a:lnSpc>
              <a:spcBef>
                <a:spcPts val="0"/>
              </a:spcBef>
            </a:pPr>
            <a:endParaRPr lang="en-US" sz="1400" b="1" dirty="0">
              <a:solidFill>
                <a:schemeClr val="tx1"/>
              </a:solidFill>
            </a:endParaRPr>
          </a:p>
        </p:txBody>
      </p:sp>
      <p:sp>
        <p:nvSpPr>
          <p:cNvPr id="2" name="Title 1">
            <a:extLst>
              <a:ext uri="{FF2B5EF4-FFF2-40B4-BE49-F238E27FC236}">
                <a16:creationId xmlns:a16="http://schemas.microsoft.com/office/drawing/2014/main" id="{B10A0893-BED4-DB4B-BAEE-9CE55BDC2254}"/>
              </a:ext>
            </a:extLst>
          </p:cNvPr>
          <p:cNvSpPr>
            <a:spLocks noGrp="1"/>
          </p:cNvSpPr>
          <p:nvPr>
            <p:ph type="title"/>
          </p:nvPr>
        </p:nvSpPr>
        <p:spPr>
          <a:xfrm>
            <a:off x="192947" y="528506"/>
            <a:ext cx="7659148" cy="4158248"/>
          </a:xfrm>
        </p:spPr>
        <p:txBody>
          <a:bodyPr>
            <a:noAutofit/>
          </a:bodyPr>
          <a:lstStyle/>
          <a:p>
            <a:pPr algn="l"/>
            <a:br>
              <a:rPr lang="en-US" sz="3600" b="1" dirty="0"/>
            </a:br>
            <a:r>
              <a:rPr lang="en-US" sz="3600" b="1" dirty="0"/>
              <a:t>6.2 Literacy / Numeracy Assessment</a:t>
            </a:r>
            <a:br>
              <a:rPr lang="en-US" sz="3600" b="1" dirty="0"/>
            </a:br>
            <a:r>
              <a:rPr lang="en-US" sz="3200" b="1" dirty="0">
                <a:solidFill>
                  <a:schemeClr val="accent1">
                    <a:lumMod val="75000"/>
                  </a:schemeClr>
                </a:solidFill>
              </a:rPr>
              <a:t>Approaches, Challenges and Solutions</a:t>
            </a:r>
            <a:br>
              <a:rPr lang="en-US" sz="3600" b="1" dirty="0"/>
            </a:br>
            <a:br>
              <a:rPr lang="en-US" sz="3600" b="1" dirty="0"/>
            </a:br>
            <a:br>
              <a:rPr lang="en-US" sz="3600" b="1" dirty="0"/>
            </a:br>
            <a:br>
              <a:rPr lang="en-US" sz="3600" b="1" dirty="0"/>
            </a:br>
            <a:r>
              <a:rPr lang="en-US" sz="2000" dirty="0">
                <a:effectLst/>
                <a:latin typeface="+mn-lt"/>
              </a:rPr>
              <a:t>In preparation please:</a:t>
            </a:r>
            <a:br>
              <a:rPr lang="en-US" sz="1200" dirty="0">
                <a:effectLst/>
                <a:latin typeface="+mn-lt"/>
              </a:rPr>
            </a:br>
            <a:r>
              <a:rPr lang="en-US" sz="2000" dirty="0">
                <a:effectLst/>
                <a:latin typeface="+mn-lt"/>
              </a:rPr>
              <a:t>•Turn on your cameras</a:t>
            </a:r>
            <a:br>
              <a:rPr lang="en-US" sz="1200" dirty="0">
                <a:effectLst/>
                <a:latin typeface="+mn-lt"/>
              </a:rPr>
            </a:br>
            <a:r>
              <a:rPr lang="en-US" sz="2000" dirty="0">
                <a:effectLst/>
                <a:latin typeface="+mn-lt"/>
              </a:rPr>
              <a:t>•Ensure your microphone is muted to maintain audio quality</a:t>
            </a:r>
            <a:br>
              <a:rPr lang="en-US" sz="1200" dirty="0">
                <a:effectLst/>
                <a:latin typeface="+mn-lt"/>
              </a:rPr>
            </a:br>
            <a:r>
              <a:rPr lang="en-US" sz="2000" dirty="0">
                <a:effectLst/>
                <a:latin typeface="+mn-lt"/>
              </a:rPr>
              <a:t>•Introduce yourself using the chat – Let us know your name, where you come from and what your role is there!</a:t>
            </a:r>
            <a:br>
              <a:rPr lang="en-US" sz="1200" dirty="0">
                <a:effectLst/>
              </a:rPr>
            </a:br>
            <a:endParaRPr lang="en-US" sz="2000" dirty="0"/>
          </a:p>
        </p:txBody>
      </p:sp>
    </p:spTree>
    <p:extLst>
      <p:ext uri="{BB962C8B-B14F-4D97-AF65-F5344CB8AC3E}">
        <p14:creationId xmlns:p14="http://schemas.microsoft.com/office/powerpoint/2010/main" val="70635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283FC-C2E7-4AD4-B2EF-2863D9E19B89}"/>
              </a:ext>
            </a:extLst>
          </p:cNvPr>
          <p:cNvSpPr>
            <a:spLocks noGrp="1"/>
          </p:cNvSpPr>
          <p:nvPr>
            <p:ph type="title"/>
          </p:nvPr>
        </p:nvSpPr>
        <p:spPr/>
        <p:txBody>
          <a:bodyPr/>
          <a:lstStyle/>
          <a:p>
            <a:r>
              <a:rPr lang="en-US" dirty="0"/>
              <a:t>Break out room conversation (20 minutes)</a:t>
            </a:r>
            <a:endParaRPr lang="en-NZ" dirty="0"/>
          </a:p>
        </p:txBody>
      </p:sp>
      <p:sp>
        <p:nvSpPr>
          <p:cNvPr id="3" name="Text Placeholder 2">
            <a:extLst>
              <a:ext uri="{FF2B5EF4-FFF2-40B4-BE49-F238E27FC236}">
                <a16:creationId xmlns:a16="http://schemas.microsoft.com/office/drawing/2014/main" id="{EAC45B7B-9DA6-4B00-ACF4-162B1EE37BAE}"/>
              </a:ext>
            </a:extLst>
          </p:cNvPr>
          <p:cNvSpPr>
            <a:spLocks noGrp="1"/>
          </p:cNvSpPr>
          <p:nvPr>
            <p:ph type="body" sz="quarter" idx="10"/>
          </p:nvPr>
        </p:nvSpPr>
        <p:spPr>
          <a:xfrm>
            <a:off x="487680" y="1507809"/>
            <a:ext cx="8058912" cy="4985063"/>
          </a:xfrm>
        </p:spPr>
        <p:txBody>
          <a:bodyPr vert="horz" lIns="91440" tIns="45720" rIns="91440" bIns="45720" rtlCol="0" anchor="t">
            <a:noAutofit/>
          </a:bodyPr>
          <a:lstStyle/>
          <a:p>
            <a:pPr marL="0" indent="0">
              <a:lnSpc>
                <a:spcPct val="170000"/>
              </a:lnSpc>
              <a:buNone/>
            </a:pPr>
            <a:r>
              <a:rPr lang="en-NZ" b="1" dirty="0"/>
              <a:t>Discussion:</a:t>
            </a:r>
          </a:p>
          <a:p>
            <a:pPr marL="0" indent="0">
              <a:lnSpc>
                <a:spcPct val="170000"/>
              </a:lnSpc>
              <a:buNone/>
            </a:pPr>
            <a:r>
              <a:rPr lang="en-US" i="1" dirty="0"/>
              <a:t>“So that the assessment is not a barrier to suitable applicants, how does your </a:t>
            </a:r>
            <a:r>
              <a:rPr lang="en-US" i="1" dirty="0" err="1"/>
              <a:t>organisation</a:t>
            </a:r>
            <a:r>
              <a:rPr lang="en-US" i="1" dirty="0"/>
              <a:t> support applicants to prepare for the Lit/Num assessment?  (especially those who have been away from study for a while)”</a:t>
            </a:r>
            <a:endParaRPr lang="en-NZ" i="1" dirty="0"/>
          </a:p>
          <a:p>
            <a:pPr marL="0" indent="0">
              <a:lnSpc>
                <a:spcPct val="170000"/>
              </a:lnSpc>
              <a:buNone/>
            </a:pPr>
            <a:endParaRPr lang="en-NZ" dirty="0"/>
          </a:p>
          <a:p>
            <a:pPr marL="0" indent="0">
              <a:buNone/>
            </a:pPr>
            <a:endParaRPr lang="en-NZ" dirty="0">
              <a:solidFill>
                <a:schemeClr val="accent2"/>
              </a:solidFill>
            </a:endParaRPr>
          </a:p>
          <a:p>
            <a:pPr marL="0" indent="0">
              <a:buNone/>
            </a:pPr>
            <a:endParaRPr lang="en-NZ" dirty="0"/>
          </a:p>
        </p:txBody>
      </p:sp>
      <p:pic>
        <p:nvPicPr>
          <p:cNvPr id="11" name="Graphic 10" descr="Thought outline">
            <a:extLst>
              <a:ext uri="{FF2B5EF4-FFF2-40B4-BE49-F238E27FC236}">
                <a16:creationId xmlns:a16="http://schemas.microsoft.com/office/drawing/2014/main" id="{681C74FE-2104-4B05-A13B-29719728D1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5389" y="3051999"/>
            <a:ext cx="3056194" cy="3056194"/>
          </a:xfrm>
          <a:prstGeom prst="rect">
            <a:avLst/>
          </a:prstGeom>
        </p:spPr>
      </p:pic>
    </p:spTree>
    <p:extLst>
      <p:ext uri="{BB962C8B-B14F-4D97-AF65-F5344CB8AC3E}">
        <p14:creationId xmlns:p14="http://schemas.microsoft.com/office/powerpoint/2010/main" val="1504239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F2C0BC-F5F6-4D27-8DE4-BAE79E440CED}"/>
              </a:ext>
            </a:extLst>
          </p:cNvPr>
          <p:cNvSpPr>
            <a:spLocks noGrp="1"/>
          </p:cNvSpPr>
          <p:nvPr>
            <p:ph sz="half" idx="1"/>
          </p:nvPr>
        </p:nvSpPr>
        <p:spPr>
          <a:xfrm>
            <a:off x="459104" y="645292"/>
            <a:ext cx="7512312" cy="5400506"/>
          </a:xfrm>
        </p:spPr>
        <p:txBody>
          <a:bodyPr/>
          <a:lstStyle/>
          <a:p>
            <a:pPr marL="0" indent="0" algn="l">
              <a:buNone/>
            </a:pPr>
            <a:r>
              <a:rPr lang="en-US" sz="5400" i="0" dirty="0">
                <a:effectLst/>
              </a:rPr>
              <a:t>Te </a:t>
            </a:r>
            <a:r>
              <a:rPr lang="en-US" sz="5400" i="0" dirty="0" err="1">
                <a:effectLst/>
              </a:rPr>
              <a:t>Poutāhā</a:t>
            </a:r>
            <a:r>
              <a:rPr lang="en-US" sz="5400" i="0" dirty="0">
                <a:effectLst/>
              </a:rPr>
              <a:t> | Curriculum Centre, Ministry of Education </a:t>
            </a:r>
          </a:p>
          <a:p>
            <a:pPr marL="0" indent="0" algn="l">
              <a:buNone/>
            </a:pPr>
            <a:endParaRPr lang="en-US" b="1" dirty="0"/>
          </a:p>
          <a:p>
            <a:r>
              <a:rPr lang="mi-NZ" sz="3200" b="1" i="0" dirty="0">
                <a:effectLst/>
              </a:rPr>
              <a:t>Miriam Booker – Project Lead NCEA Literacy and Numeracy | Te Reo Matatini me te Pāngarau.</a:t>
            </a:r>
          </a:p>
          <a:p>
            <a:r>
              <a:rPr lang="mi-NZ" sz="3200" b="1" dirty="0"/>
              <a:t>Margaret Franken</a:t>
            </a:r>
          </a:p>
          <a:p>
            <a:r>
              <a:rPr lang="mi-NZ" sz="3200" b="1" i="0" dirty="0">
                <a:effectLst/>
              </a:rPr>
              <a:t>Karen Chow</a:t>
            </a:r>
            <a:endParaRPr lang="en-US" sz="3200" b="1" i="0" dirty="0">
              <a:effectLst/>
            </a:endParaRPr>
          </a:p>
          <a:p>
            <a:pPr marL="0" indent="0">
              <a:buNone/>
            </a:pPr>
            <a:endParaRPr lang="mi-NZ" dirty="0"/>
          </a:p>
          <a:p>
            <a:pPr marL="0" indent="0">
              <a:buNone/>
            </a:pPr>
            <a:endParaRPr lang="en-NZ" dirty="0"/>
          </a:p>
        </p:txBody>
      </p:sp>
      <p:pic>
        <p:nvPicPr>
          <p:cNvPr id="5" name="Graphic 4" descr="Teacher outline">
            <a:extLst>
              <a:ext uri="{FF2B5EF4-FFF2-40B4-BE49-F238E27FC236}">
                <a16:creationId xmlns:a16="http://schemas.microsoft.com/office/drawing/2014/main" id="{EF17871A-91DB-4550-89B2-39EF2B963E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98180" y="1384142"/>
            <a:ext cx="3295650" cy="3295650"/>
          </a:xfrm>
          <a:prstGeom prst="rect">
            <a:avLst/>
          </a:prstGeom>
        </p:spPr>
      </p:pic>
    </p:spTree>
    <p:extLst>
      <p:ext uri="{BB962C8B-B14F-4D97-AF65-F5344CB8AC3E}">
        <p14:creationId xmlns:p14="http://schemas.microsoft.com/office/powerpoint/2010/main" val="4128292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99211-43B3-4385-B4D6-86B4A6E312B4}"/>
              </a:ext>
            </a:extLst>
          </p:cNvPr>
          <p:cNvSpPr>
            <a:spLocks noGrp="1"/>
          </p:cNvSpPr>
          <p:nvPr>
            <p:ph type="title"/>
          </p:nvPr>
        </p:nvSpPr>
        <p:spPr>
          <a:xfrm>
            <a:off x="338328" y="557783"/>
            <a:ext cx="10067543" cy="3728467"/>
          </a:xfrm>
        </p:spPr>
        <p:txBody>
          <a:bodyPr>
            <a:normAutofit/>
          </a:bodyPr>
          <a:lstStyle/>
          <a:p>
            <a:r>
              <a:rPr lang="en-NZ" sz="4400" dirty="0"/>
              <a:t>NCEA Literacy and Numeracy | Te </a:t>
            </a:r>
            <a:r>
              <a:rPr lang="en-NZ" sz="4400" dirty="0" err="1"/>
              <a:t>Reo</a:t>
            </a:r>
            <a:r>
              <a:rPr lang="en-NZ" sz="4400" dirty="0"/>
              <a:t> </a:t>
            </a:r>
            <a:r>
              <a:rPr lang="en-NZ" sz="4400" dirty="0" err="1"/>
              <a:t>Matatini</a:t>
            </a:r>
            <a:r>
              <a:rPr lang="en-NZ" sz="4400" dirty="0"/>
              <a:t> me </a:t>
            </a:r>
            <a:r>
              <a:rPr lang="en-NZ" sz="4400" dirty="0" err="1"/>
              <a:t>te</a:t>
            </a:r>
            <a:r>
              <a:rPr lang="en-NZ" sz="4400" dirty="0"/>
              <a:t> </a:t>
            </a:r>
            <a:r>
              <a:rPr lang="en-NZ" sz="4400" dirty="0" err="1"/>
              <a:t>Pāngarau</a:t>
            </a:r>
            <a:r>
              <a:rPr lang="en-NZ" sz="4400" dirty="0"/>
              <a:t> </a:t>
            </a:r>
            <a:br>
              <a:rPr lang="en-NZ" sz="4400" dirty="0"/>
            </a:br>
            <a:br>
              <a:rPr lang="en-NZ" sz="4400" dirty="0"/>
            </a:br>
            <a:r>
              <a:rPr lang="en-NZ" sz="1600" b="0" i="1" dirty="0"/>
              <a:t>Ministry of Education: Miriam Bookman, Margaret Franken, Karen Chow</a:t>
            </a:r>
            <a:endParaRPr lang="en-NZ" sz="4400" dirty="0"/>
          </a:p>
        </p:txBody>
      </p:sp>
    </p:spTree>
    <p:extLst>
      <p:ext uri="{BB962C8B-B14F-4D97-AF65-F5344CB8AC3E}">
        <p14:creationId xmlns:p14="http://schemas.microsoft.com/office/powerpoint/2010/main" val="3820085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F9A2DC-82B6-4C99-A94C-3703E02589C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468063-9C21-4834-88E3-ACB04C56D52D}" type="slidenum">
              <a:rPr kumimoji="0" lang="en-NZ" sz="1200" b="1" i="0" u="none" strike="noStrike" kern="1200" cap="none" spc="0" normalizeH="0" baseline="0" noProof="0" smtClean="0">
                <a:ln>
                  <a:noFill/>
                </a:ln>
                <a:solidFill>
                  <a:srgbClr val="6EC8B8"/>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NZ" sz="1200" b="1" i="0" u="none" strike="noStrike" kern="1200" cap="none" spc="0" normalizeH="0" baseline="0" noProof="0" dirty="0">
              <a:ln>
                <a:noFill/>
              </a:ln>
              <a:solidFill>
                <a:srgbClr val="6EC8B8"/>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Title 1">
            <a:extLst>
              <a:ext uri="{FF2B5EF4-FFF2-40B4-BE49-F238E27FC236}">
                <a16:creationId xmlns:a16="http://schemas.microsoft.com/office/drawing/2014/main" id="{BEFFC359-78E1-48C5-A5E0-F2E7BE5EC7A2}"/>
              </a:ext>
            </a:extLst>
          </p:cNvPr>
          <p:cNvSpPr>
            <a:spLocks noGrp="1"/>
          </p:cNvSpPr>
          <p:nvPr>
            <p:ph type="title"/>
          </p:nvPr>
        </p:nvSpPr>
        <p:spPr>
          <a:xfrm>
            <a:off x="347473" y="1199051"/>
            <a:ext cx="10067543" cy="733495"/>
          </a:xfrm>
        </p:spPr>
        <p:txBody>
          <a:bodyPr>
            <a:normAutofit fontScale="90000"/>
          </a:bodyPr>
          <a:lstStyle/>
          <a:p>
            <a:r>
              <a:rPr lang="en-NZ" sz="4000" dirty="0"/>
              <a:t>NCEA Changes </a:t>
            </a:r>
            <a:br>
              <a:rPr lang="en-NZ" sz="4000" dirty="0"/>
            </a:br>
            <a:endParaRPr lang="en-NZ" sz="4000" dirty="0"/>
          </a:p>
        </p:txBody>
      </p:sp>
      <p:sp>
        <p:nvSpPr>
          <p:cNvPr id="6" name="Text Placeholder 2">
            <a:extLst>
              <a:ext uri="{FF2B5EF4-FFF2-40B4-BE49-F238E27FC236}">
                <a16:creationId xmlns:a16="http://schemas.microsoft.com/office/drawing/2014/main" id="{003E229B-1CED-4C1E-BDB7-F8E791819837}"/>
              </a:ext>
            </a:extLst>
          </p:cNvPr>
          <p:cNvSpPr>
            <a:spLocks noGrp="1"/>
          </p:cNvSpPr>
          <p:nvPr>
            <p:ph type="body" sz="quarter" idx="13"/>
          </p:nvPr>
        </p:nvSpPr>
        <p:spPr>
          <a:xfrm>
            <a:off x="453613" y="1706459"/>
            <a:ext cx="9298379" cy="4489204"/>
          </a:xfrm>
        </p:spPr>
        <p:txBody>
          <a:bodyPr>
            <a:normAutofit/>
          </a:bodyPr>
          <a:lstStyle/>
          <a:p>
            <a:pPr>
              <a:lnSpc>
                <a:spcPct val="100000"/>
              </a:lnSpc>
              <a:spcBef>
                <a:spcPts val="0"/>
              </a:spcBef>
            </a:pPr>
            <a:r>
              <a:rPr lang="en-NZ" dirty="0"/>
              <a:t>New standards will credential literacy and numeracy | </a:t>
            </a:r>
            <a:r>
              <a:rPr lang="en-NZ" dirty="0" err="1"/>
              <a:t>te</a:t>
            </a:r>
            <a:r>
              <a:rPr lang="en-NZ" dirty="0"/>
              <a:t> </a:t>
            </a:r>
            <a:r>
              <a:rPr lang="en-NZ" dirty="0" err="1"/>
              <a:t>reo</a:t>
            </a:r>
            <a:r>
              <a:rPr lang="en-NZ" dirty="0"/>
              <a:t> </a:t>
            </a:r>
            <a:r>
              <a:rPr lang="en-NZ" dirty="0" err="1"/>
              <a:t>matatini</a:t>
            </a:r>
            <a:r>
              <a:rPr lang="en-NZ" dirty="0"/>
              <a:t> me </a:t>
            </a:r>
            <a:r>
              <a:rPr lang="en-NZ" dirty="0" err="1"/>
              <a:t>te</a:t>
            </a:r>
            <a:r>
              <a:rPr lang="en-NZ" dirty="0"/>
              <a:t> </a:t>
            </a:r>
            <a:r>
              <a:rPr lang="en-NZ" dirty="0" err="1"/>
              <a:t>pāngarau</a:t>
            </a:r>
            <a:endParaRPr lang="en-NZ" dirty="0"/>
          </a:p>
          <a:p>
            <a:pPr>
              <a:lnSpc>
                <a:spcPct val="100000"/>
              </a:lnSpc>
              <a:spcBef>
                <a:spcPts val="0"/>
              </a:spcBef>
            </a:pPr>
            <a:r>
              <a:rPr lang="en-NZ" dirty="0"/>
              <a:t>These will replace the current ways of meeting the current literacy and numeracy requirements (</a:t>
            </a:r>
            <a:r>
              <a:rPr lang="en-NZ" dirty="0" err="1"/>
              <a:t>ie</a:t>
            </a:r>
            <a:r>
              <a:rPr lang="en-NZ" dirty="0"/>
              <a:t> Achievement standards, package of unit standards)</a:t>
            </a:r>
          </a:p>
          <a:p>
            <a:pPr>
              <a:lnSpc>
                <a:spcPct val="100000"/>
              </a:lnSpc>
              <a:spcBef>
                <a:spcPts val="0"/>
              </a:spcBef>
            </a:pPr>
            <a:endParaRPr lang="en-NZ" dirty="0"/>
          </a:p>
          <a:p>
            <a:pPr marL="0" indent="0">
              <a:lnSpc>
                <a:spcPct val="100000"/>
              </a:lnSpc>
              <a:spcBef>
                <a:spcPts val="0"/>
              </a:spcBef>
              <a:buNone/>
            </a:pPr>
            <a:r>
              <a:rPr lang="en-NZ" b="1" dirty="0"/>
              <a:t>Requirements </a:t>
            </a:r>
          </a:p>
          <a:p>
            <a:pPr>
              <a:lnSpc>
                <a:spcPct val="100000"/>
              </a:lnSpc>
              <a:spcBef>
                <a:spcPts val="0"/>
              </a:spcBef>
            </a:pPr>
            <a:r>
              <a:rPr lang="en-NZ" dirty="0"/>
              <a:t>Reading + writing OR </a:t>
            </a:r>
            <a:r>
              <a:rPr lang="en-NZ" dirty="0" err="1"/>
              <a:t>te</a:t>
            </a:r>
            <a:r>
              <a:rPr lang="en-NZ" dirty="0"/>
              <a:t> </a:t>
            </a:r>
            <a:r>
              <a:rPr lang="en-NZ" dirty="0" err="1"/>
              <a:t>reo</a:t>
            </a:r>
            <a:r>
              <a:rPr lang="en-NZ" dirty="0"/>
              <a:t> </a:t>
            </a:r>
            <a:r>
              <a:rPr lang="en-NZ" dirty="0" err="1"/>
              <a:t>matatini</a:t>
            </a:r>
            <a:r>
              <a:rPr lang="en-NZ" dirty="0"/>
              <a:t> </a:t>
            </a:r>
          </a:p>
          <a:p>
            <a:pPr>
              <a:lnSpc>
                <a:spcPct val="100000"/>
              </a:lnSpc>
              <a:spcBef>
                <a:spcPts val="0"/>
              </a:spcBef>
            </a:pPr>
            <a:r>
              <a:rPr lang="en-NZ" dirty="0"/>
              <a:t>Numeracy OR </a:t>
            </a:r>
            <a:r>
              <a:rPr lang="en-NZ" dirty="0" err="1"/>
              <a:t>pāngarau</a:t>
            </a:r>
            <a:endParaRPr lang="en-NZ" dirty="0"/>
          </a:p>
          <a:p>
            <a:pPr marL="0" indent="0">
              <a:lnSpc>
                <a:spcPct val="100000"/>
              </a:lnSpc>
              <a:spcBef>
                <a:spcPts val="0"/>
              </a:spcBef>
              <a:buNone/>
            </a:pPr>
            <a:endParaRPr lang="en-NZ" dirty="0"/>
          </a:p>
          <a:p>
            <a:pPr marL="0" indent="0">
              <a:lnSpc>
                <a:spcPct val="100000"/>
              </a:lnSpc>
              <a:spcBef>
                <a:spcPts val="0"/>
              </a:spcBef>
              <a:buNone/>
            </a:pPr>
            <a:endParaRPr lang="en-NZ" dirty="0"/>
          </a:p>
        </p:txBody>
      </p:sp>
    </p:spTree>
    <p:extLst>
      <p:ext uri="{BB962C8B-B14F-4D97-AF65-F5344CB8AC3E}">
        <p14:creationId xmlns:p14="http://schemas.microsoft.com/office/powerpoint/2010/main" val="2505055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F9A2DC-82B6-4C99-A94C-3703E02589C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468063-9C21-4834-88E3-ACB04C56D52D}" type="slidenum">
              <a:rPr kumimoji="0" lang="en-NZ" sz="1200" b="1" i="0" u="none" strike="noStrike" kern="1200" cap="none" spc="0" normalizeH="0" baseline="0" noProof="0" smtClean="0">
                <a:ln>
                  <a:noFill/>
                </a:ln>
                <a:solidFill>
                  <a:srgbClr val="6EC8B8"/>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NZ" sz="1200" b="1" i="0" u="none" strike="noStrike" kern="1200" cap="none" spc="0" normalizeH="0" baseline="0" noProof="0" dirty="0">
              <a:ln>
                <a:noFill/>
              </a:ln>
              <a:solidFill>
                <a:srgbClr val="6EC8B8"/>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Title 1">
            <a:extLst>
              <a:ext uri="{FF2B5EF4-FFF2-40B4-BE49-F238E27FC236}">
                <a16:creationId xmlns:a16="http://schemas.microsoft.com/office/drawing/2014/main" id="{BEFFC359-78E1-48C5-A5E0-F2E7BE5EC7A2}"/>
              </a:ext>
            </a:extLst>
          </p:cNvPr>
          <p:cNvSpPr>
            <a:spLocks noGrp="1"/>
          </p:cNvSpPr>
          <p:nvPr>
            <p:ph type="title"/>
          </p:nvPr>
        </p:nvSpPr>
        <p:spPr>
          <a:xfrm>
            <a:off x="347473" y="1199051"/>
            <a:ext cx="10067543" cy="733495"/>
          </a:xfrm>
        </p:spPr>
        <p:txBody>
          <a:bodyPr>
            <a:normAutofit fontScale="90000"/>
          </a:bodyPr>
          <a:lstStyle/>
          <a:p>
            <a:r>
              <a:rPr lang="en-NZ" sz="4000" dirty="0"/>
              <a:t>What the standards and assessment look like</a:t>
            </a:r>
            <a:br>
              <a:rPr lang="en-NZ" sz="4000" dirty="0"/>
            </a:br>
            <a:endParaRPr lang="en-NZ" sz="4000" dirty="0"/>
          </a:p>
        </p:txBody>
      </p:sp>
      <p:sp>
        <p:nvSpPr>
          <p:cNvPr id="6" name="Text Placeholder 2">
            <a:extLst>
              <a:ext uri="{FF2B5EF4-FFF2-40B4-BE49-F238E27FC236}">
                <a16:creationId xmlns:a16="http://schemas.microsoft.com/office/drawing/2014/main" id="{003E229B-1CED-4C1E-BDB7-F8E791819837}"/>
              </a:ext>
            </a:extLst>
          </p:cNvPr>
          <p:cNvSpPr>
            <a:spLocks noGrp="1"/>
          </p:cNvSpPr>
          <p:nvPr>
            <p:ph type="body" sz="quarter" idx="13"/>
          </p:nvPr>
        </p:nvSpPr>
        <p:spPr>
          <a:xfrm>
            <a:off x="453613" y="1706459"/>
            <a:ext cx="10138187" cy="4489204"/>
          </a:xfrm>
        </p:spPr>
        <p:txBody>
          <a:bodyPr>
            <a:normAutofit/>
          </a:bodyPr>
          <a:lstStyle/>
          <a:p>
            <a:pPr>
              <a:lnSpc>
                <a:spcPct val="100000"/>
              </a:lnSpc>
              <a:spcBef>
                <a:spcPts val="0"/>
              </a:spcBef>
            </a:pPr>
            <a:r>
              <a:rPr lang="en-NZ" dirty="0"/>
              <a:t>The standards will be set at Level 4/5 of the New Zealand Curriculum, meaning a learner has control of Level 4 and is ready to work at Level 5</a:t>
            </a:r>
          </a:p>
          <a:p>
            <a:pPr>
              <a:lnSpc>
                <a:spcPct val="100000"/>
              </a:lnSpc>
              <a:spcBef>
                <a:spcPts val="0"/>
              </a:spcBef>
            </a:pPr>
            <a:r>
              <a:rPr lang="en-NZ" dirty="0"/>
              <a:t>The standards will be externally assessed (set and marked by NZQA)</a:t>
            </a:r>
          </a:p>
          <a:p>
            <a:pPr>
              <a:lnSpc>
                <a:spcPct val="100000"/>
              </a:lnSpc>
              <a:spcBef>
                <a:spcPts val="0"/>
              </a:spcBef>
            </a:pPr>
            <a:r>
              <a:rPr lang="en-NZ" dirty="0"/>
              <a:t>The standards will be assessed through a Common Assessment Activity 2-3 times a year </a:t>
            </a:r>
          </a:p>
          <a:p>
            <a:pPr>
              <a:lnSpc>
                <a:spcPct val="100000"/>
              </a:lnSpc>
              <a:spcBef>
                <a:spcPts val="0"/>
              </a:spcBef>
            </a:pPr>
            <a:endParaRPr lang="en-NZ" dirty="0"/>
          </a:p>
          <a:p>
            <a:pPr>
              <a:lnSpc>
                <a:spcPct val="100000"/>
              </a:lnSpc>
              <a:spcBef>
                <a:spcPts val="0"/>
              </a:spcBef>
            </a:pPr>
            <a:endParaRPr lang="en-NZ" dirty="0"/>
          </a:p>
          <a:p>
            <a:pPr>
              <a:lnSpc>
                <a:spcPct val="100000"/>
              </a:lnSpc>
              <a:spcBef>
                <a:spcPts val="0"/>
              </a:spcBef>
            </a:pPr>
            <a:endParaRPr lang="en-NZ" dirty="0"/>
          </a:p>
          <a:p>
            <a:pPr marL="0" indent="0">
              <a:lnSpc>
                <a:spcPct val="100000"/>
              </a:lnSpc>
              <a:spcBef>
                <a:spcPts val="0"/>
              </a:spcBef>
              <a:buNone/>
            </a:pPr>
            <a:endParaRPr lang="en-NZ" dirty="0"/>
          </a:p>
          <a:p>
            <a:pPr marL="0" indent="0">
              <a:lnSpc>
                <a:spcPct val="100000"/>
              </a:lnSpc>
              <a:spcBef>
                <a:spcPts val="0"/>
              </a:spcBef>
              <a:buNone/>
            </a:pPr>
            <a:endParaRPr lang="en-NZ" dirty="0"/>
          </a:p>
        </p:txBody>
      </p:sp>
    </p:spTree>
    <p:extLst>
      <p:ext uri="{BB962C8B-B14F-4D97-AF65-F5344CB8AC3E}">
        <p14:creationId xmlns:p14="http://schemas.microsoft.com/office/powerpoint/2010/main" val="319875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F9A2DC-82B6-4C99-A94C-3703E02589C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468063-9C21-4834-88E3-ACB04C56D52D}" type="slidenum">
              <a:rPr kumimoji="0" lang="en-NZ" sz="1200" b="1" i="0" u="none" strike="noStrike" kern="1200" cap="none" spc="0" normalizeH="0" baseline="0" noProof="0" smtClean="0">
                <a:ln>
                  <a:noFill/>
                </a:ln>
                <a:solidFill>
                  <a:srgbClr val="6EC8B8"/>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NZ" sz="1200" b="1" i="0" u="none" strike="noStrike" kern="1200" cap="none" spc="0" normalizeH="0" baseline="0" noProof="0" dirty="0">
              <a:ln>
                <a:noFill/>
              </a:ln>
              <a:solidFill>
                <a:srgbClr val="6EC8B8"/>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Title 1">
            <a:extLst>
              <a:ext uri="{FF2B5EF4-FFF2-40B4-BE49-F238E27FC236}">
                <a16:creationId xmlns:a16="http://schemas.microsoft.com/office/drawing/2014/main" id="{BEFFC359-78E1-48C5-A5E0-F2E7BE5EC7A2}"/>
              </a:ext>
            </a:extLst>
          </p:cNvPr>
          <p:cNvSpPr>
            <a:spLocks noGrp="1"/>
          </p:cNvSpPr>
          <p:nvPr>
            <p:ph type="title"/>
          </p:nvPr>
        </p:nvSpPr>
        <p:spPr>
          <a:xfrm>
            <a:off x="347473" y="1199051"/>
            <a:ext cx="10067543" cy="733495"/>
          </a:xfrm>
        </p:spPr>
        <p:txBody>
          <a:bodyPr>
            <a:normAutofit fontScale="90000"/>
          </a:bodyPr>
          <a:lstStyle/>
          <a:p>
            <a:r>
              <a:rPr lang="en-NZ" sz="4000" dirty="0"/>
              <a:t>Foundational literacy and numeracy</a:t>
            </a:r>
            <a:br>
              <a:rPr lang="en-NZ" sz="4000" dirty="0"/>
            </a:br>
            <a:endParaRPr lang="en-NZ" sz="4000" dirty="0"/>
          </a:p>
        </p:txBody>
      </p:sp>
      <p:sp>
        <p:nvSpPr>
          <p:cNvPr id="6" name="Text Placeholder 2">
            <a:extLst>
              <a:ext uri="{FF2B5EF4-FFF2-40B4-BE49-F238E27FC236}">
                <a16:creationId xmlns:a16="http://schemas.microsoft.com/office/drawing/2014/main" id="{003E229B-1CED-4C1E-BDB7-F8E791819837}"/>
              </a:ext>
            </a:extLst>
          </p:cNvPr>
          <p:cNvSpPr>
            <a:spLocks noGrp="1"/>
          </p:cNvSpPr>
          <p:nvPr>
            <p:ph type="body" sz="quarter" idx="13"/>
          </p:nvPr>
        </p:nvSpPr>
        <p:spPr>
          <a:xfrm>
            <a:off x="463138" y="2173184"/>
            <a:ext cx="9298379" cy="3577479"/>
          </a:xfrm>
        </p:spPr>
        <p:txBody>
          <a:bodyPr>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Arial"/>
              </a:rPr>
              <a:t>Refers to: </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70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knowledge and capabilities . . . that enable learners to access further learning, develop important life skills, engage in employment and in their communities. In Aotearoa New Zealand, these include an understanding of how to participate in our bicultural society.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70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hlinkClick r:id="rId3"/>
              </a:rPr>
              <a:t>Unpacking Literacy</a:t>
            </a:r>
            <a:r>
              <a:rPr kumimoji="0" lang="en-US" sz="2000" b="0" i="0" u="none" strike="noStrike" kern="1200" cap="none" spc="0" normalizeH="0" baseline="0" noProof="0" dirty="0">
                <a:ln>
                  <a:noFill/>
                </a:ln>
                <a:solidFill>
                  <a:prstClr val="black"/>
                </a:solidFill>
                <a:effectLst/>
                <a:uLnTx/>
                <a:uFillTx/>
                <a:latin typeface="Arial"/>
                <a:ea typeface="+mn-ea"/>
                <a:cs typeface="Arial"/>
              </a:rPr>
              <a:t>, </a:t>
            </a:r>
            <a:r>
              <a:rPr kumimoji="0" lang="en-US" sz="2000" b="0" i="0" u="none" strike="noStrike" kern="1200" cap="none" spc="0" normalizeH="0" baseline="0" noProof="0" dirty="0">
                <a:ln>
                  <a:noFill/>
                </a:ln>
                <a:solidFill>
                  <a:prstClr val="black"/>
                </a:solidFill>
                <a:effectLst/>
                <a:uLnTx/>
                <a:uFillTx/>
                <a:latin typeface="Arial"/>
                <a:ea typeface="+mn-ea"/>
                <a:cs typeface="Arial"/>
                <a:hlinkClick r:id="rId4"/>
              </a:rPr>
              <a:t>Unpacking Numeracy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lnSpc>
                <a:spcPct val="150000"/>
              </a:lnSpc>
              <a:spcBef>
                <a:spcPts val="0"/>
              </a:spcBef>
              <a:buNone/>
            </a:pPr>
            <a:endParaRPr lang="en-NZ" dirty="0"/>
          </a:p>
        </p:txBody>
      </p:sp>
    </p:spTree>
    <p:extLst>
      <p:ext uri="{BB962C8B-B14F-4D97-AF65-F5344CB8AC3E}">
        <p14:creationId xmlns:p14="http://schemas.microsoft.com/office/powerpoint/2010/main" val="6133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F9A2DC-82B6-4C99-A94C-3703E02589C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468063-9C21-4834-88E3-ACB04C56D52D}" type="slidenum">
              <a:rPr kumimoji="0" lang="en-NZ" sz="1200" b="1" i="0" u="none" strike="noStrike" kern="1200" cap="none" spc="0" normalizeH="0" baseline="0" noProof="0" smtClean="0">
                <a:ln>
                  <a:noFill/>
                </a:ln>
                <a:solidFill>
                  <a:srgbClr val="6EC8B8"/>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NZ" sz="1200" b="1" i="0" u="none" strike="noStrike" kern="1200" cap="none" spc="0" normalizeH="0" baseline="0" noProof="0" dirty="0">
              <a:ln>
                <a:noFill/>
              </a:ln>
              <a:solidFill>
                <a:srgbClr val="6EC8B8"/>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Title 1">
            <a:extLst>
              <a:ext uri="{FF2B5EF4-FFF2-40B4-BE49-F238E27FC236}">
                <a16:creationId xmlns:a16="http://schemas.microsoft.com/office/drawing/2014/main" id="{BEFFC359-78E1-48C5-A5E0-F2E7BE5EC7A2}"/>
              </a:ext>
            </a:extLst>
          </p:cNvPr>
          <p:cNvSpPr>
            <a:spLocks noGrp="1"/>
          </p:cNvSpPr>
          <p:nvPr>
            <p:ph type="title"/>
          </p:nvPr>
        </p:nvSpPr>
        <p:spPr>
          <a:xfrm>
            <a:off x="338328" y="557783"/>
            <a:ext cx="10067543" cy="733495"/>
          </a:xfrm>
        </p:spPr>
        <p:txBody>
          <a:bodyPr>
            <a:normAutofit/>
          </a:bodyPr>
          <a:lstStyle/>
          <a:p>
            <a:r>
              <a:rPr lang="en-NZ" sz="4000" dirty="0"/>
              <a:t>Key shifts in practice</a:t>
            </a:r>
          </a:p>
        </p:txBody>
      </p:sp>
      <p:sp>
        <p:nvSpPr>
          <p:cNvPr id="6" name="Text Placeholder 2">
            <a:extLst>
              <a:ext uri="{FF2B5EF4-FFF2-40B4-BE49-F238E27FC236}">
                <a16:creationId xmlns:a16="http://schemas.microsoft.com/office/drawing/2014/main" id="{003E229B-1CED-4C1E-BDB7-F8E791819837}"/>
              </a:ext>
            </a:extLst>
          </p:cNvPr>
          <p:cNvSpPr>
            <a:spLocks noGrp="1"/>
          </p:cNvSpPr>
          <p:nvPr>
            <p:ph type="body" sz="quarter" idx="13"/>
          </p:nvPr>
        </p:nvSpPr>
        <p:spPr>
          <a:xfrm>
            <a:off x="338330" y="1291278"/>
            <a:ext cx="9423187" cy="5006420"/>
          </a:xfrm>
        </p:spPr>
        <p:txBody>
          <a:bodyPr>
            <a:normAutofit/>
          </a:bodyPr>
          <a:lstStyle/>
          <a:p>
            <a:pPr>
              <a:lnSpc>
                <a:spcPct val="150000"/>
              </a:lnSpc>
              <a:spcBef>
                <a:spcPts val="0"/>
              </a:spcBef>
              <a:buClrTx/>
              <a:defRPr/>
            </a:pPr>
            <a:r>
              <a:rPr lang="en-NZ" sz="2400" dirty="0"/>
              <a:t>Every teacher needs to understand what NCEA Literacy and Numeracy might look like in their subject.</a:t>
            </a:r>
          </a:p>
          <a:p>
            <a:pPr>
              <a:lnSpc>
                <a:spcPct val="150000"/>
              </a:lnSpc>
              <a:spcBef>
                <a:spcPts val="0"/>
              </a:spcBef>
              <a:buClrTx/>
              <a:defRPr/>
            </a:pPr>
            <a:r>
              <a:rPr kumimoji="0" lang="en-NZ" sz="2400" b="0" i="0" u="none" strike="noStrike" kern="1200" cap="none" spc="0" normalizeH="0" baseline="0" noProof="0" dirty="0">
                <a:ln>
                  <a:noFill/>
                </a:ln>
                <a:effectLst/>
                <a:uLnTx/>
                <a:uFillTx/>
              </a:rPr>
              <a:t>Every teacher needs to be a teacher of literacy and numeracy in their subject; every teacher needs to know what they can do to support literacy and numeracy.</a:t>
            </a:r>
            <a:endParaRPr lang="en-NZ" sz="2400" b="0" i="0" u="none" strike="noStrike" kern="1200" cap="none" spc="0" normalizeH="0" baseline="0" noProof="0" dirty="0">
              <a:ln>
                <a:noFill/>
              </a:ln>
              <a:effectLst/>
              <a:uLnTx/>
              <a:uFillTx/>
            </a:endParaRPr>
          </a:p>
          <a:p>
            <a:pPr>
              <a:lnSpc>
                <a:spcPct val="150000"/>
              </a:lnSpc>
              <a:spcBef>
                <a:spcPts val="0"/>
              </a:spcBef>
              <a:buClrTx/>
              <a:defRPr/>
            </a:pPr>
            <a:r>
              <a:rPr kumimoji="0" lang="en-NZ" sz="2400" b="0" i="0" u="none" strike="noStrike" kern="1200" cap="none" spc="0" normalizeH="0" baseline="0" noProof="0" dirty="0">
                <a:ln>
                  <a:noFill/>
                </a:ln>
                <a:effectLst/>
                <a:uLnTx/>
                <a:uFillTx/>
              </a:rPr>
              <a:t>Even small shifts in practice can make a big difference.</a:t>
            </a:r>
            <a:r>
              <a:rPr lang="en-NZ" sz="2400" dirty="0"/>
              <a:t> </a:t>
            </a:r>
            <a:endParaRPr lang="en-NZ" sz="2400" b="0" i="0" u="none" strike="noStrike" kern="1200" cap="none" spc="0" normalizeH="0" baseline="0" noProof="0" dirty="0">
              <a:ln>
                <a:noFill/>
              </a:ln>
              <a:effectLst/>
              <a:uLnTx/>
              <a:uFillTx/>
            </a:endParaRPr>
          </a:p>
          <a:p>
            <a:pPr>
              <a:lnSpc>
                <a:spcPct val="150000"/>
              </a:lnSpc>
              <a:spcBef>
                <a:spcPts val="0"/>
              </a:spcBef>
              <a:buClrTx/>
              <a:defRPr/>
            </a:pPr>
            <a:r>
              <a:rPr lang="en-NZ" sz="2400" dirty="0"/>
              <a:t>Good practice for embedding literacy and numeracy can be planned or spontaneous.</a:t>
            </a:r>
            <a:endParaRPr lang="en-NZ" sz="2400" b="0" i="0" u="none" strike="noStrike" kern="1200" cap="none" spc="0" normalizeH="0" baseline="0" noProof="0" dirty="0">
              <a:ln>
                <a:noFill/>
              </a:ln>
              <a:effectLst/>
              <a:uLnTx/>
              <a:uFillTx/>
            </a:endParaRPr>
          </a:p>
          <a:p>
            <a:pPr>
              <a:lnSpc>
                <a:spcPct val="150000"/>
              </a:lnSpc>
              <a:spcBef>
                <a:spcPts val="0"/>
              </a:spcBef>
              <a:buFont typeface="Courier New" panose="02070309020205020404" pitchFamily="49" charset="0"/>
              <a:buChar char="o"/>
            </a:pPr>
            <a:endParaRPr lang="en-NZ" dirty="0"/>
          </a:p>
        </p:txBody>
      </p:sp>
    </p:spTree>
    <p:extLst>
      <p:ext uri="{BB962C8B-B14F-4D97-AF65-F5344CB8AC3E}">
        <p14:creationId xmlns:p14="http://schemas.microsoft.com/office/powerpoint/2010/main" val="3525559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F9A2DC-82B6-4C99-A94C-3703E02589C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468063-9C21-4834-88E3-ACB04C56D52D}" type="slidenum">
              <a:rPr kumimoji="0" lang="en-NZ" sz="1200" b="1" i="0" u="none" strike="noStrike" kern="1200" cap="none" spc="0" normalizeH="0" baseline="0" noProof="0" smtClean="0">
                <a:ln>
                  <a:noFill/>
                </a:ln>
                <a:solidFill>
                  <a:srgbClr val="6EC8B8"/>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NZ" sz="1200" b="1" i="0" u="none" strike="noStrike" kern="1200" cap="none" spc="0" normalizeH="0" baseline="0" noProof="0" dirty="0">
              <a:ln>
                <a:noFill/>
              </a:ln>
              <a:solidFill>
                <a:srgbClr val="6EC8B8"/>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Title 1">
            <a:extLst>
              <a:ext uri="{FF2B5EF4-FFF2-40B4-BE49-F238E27FC236}">
                <a16:creationId xmlns:a16="http://schemas.microsoft.com/office/drawing/2014/main" id="{BEFFC359-78E1-48C5-A5E0-F2E7BE5EC7A2}"/>
              </a:ext>
            </a:extLst>
          </p:cNvPr>
          <p:cNvSpPr>
            <a:spLocks noGrp="1"/>
          </p:cNvSpPr>
          <p:nvPr>
            <p:ph type="title"/>
          </p:nvPr>
        </p:nvSpPr>
        <p:spPr>
          <a:xfrm>
            <a:off x="338328" y="557783"/>
            <a:ext cx="10067543" cy="733495"/>
          </a:xfrm>
        </p:spPr>
        <p:txBody>
          <a:bodyPr>
            <a:normAutofit/>
          </a:bodyPr>
          <a:lstStyle/>
          <a:p>
            <a:r>
              <a:rPr lang="en-NZ" sz="4000" dirty="0"/>
              <a:t>The Numeracy standard</a:t>
            </a:r>
          </a:p>
        </p:txBody>
      </p:sp>
      <p:pic>
        <p:nvPicPr>
          <p:cNvPr id="2" name="Picture 1">
            <a:extLst>
              <a:ext uri="{FF2B5EF4-FFF2-40B4-BE49-F238E27FC236}">
                <a16:creationId xmlns:a16="http://schemas.microsoft.com/office/drawing/2014/main" id="{057B42C6-222C-4A42-BDD5-C2BFB3ED7855}"/>
              </a:ext>
            </a:extLst>
          </p:cNvPr>
          <p:cNvPicPr>
            <a:picLocks noChangeAspect="1"/>
          </p:cNvPicPr>
          <p:nvPr/>
        </p:nvPicPr>
        <p:blipFill>
          <a:blip r:embed="rId3"/>
          <a:stretch>
            <a:fillRect/>
          </a:stretch>
        </p:blipFill>
        <p:spPr>
          <a:xfrm>
            <a:off x="347473" y="1535661"/>
            <a:ext cx="7590178" cy="4267570"/>
          </a:xfrm>
          <a:prstGeom prst="rect">
            <a:avLst/>
          </a:prstGeom>
        </p:spPr>
      </p:pic>
      <p:pic>
        <p:nvPicPr>
          <p:cNvPr id="3" name="Picture 2">
            <a:extLst>
              <a:ext uri="{FF2B5EF4-FFF2-40B4-BE49-F238E27FC236}">
                <a16:creationId xmlns:a16="http://schemas.microsoft.com/office/drawing/2014/main" id="{DC55CBB6-0AEB-4766-A5A7-C9F5522505ED}"/>
              </a:ext>
            </a:extLst>
          </p:cNvPr>
          <p:cNvPicPr>
            <a:picLocks noChangeAspect="1"/>
          </p:cNvPicPr>
          <p:nvPr/>
        </p:nvPicPr>
        <p:blipFill>
          <a:blip r:embed="rId4"/>
          <a:stretch>
            <a:fillRect/>
          </a:stretch>
        </p:blipFill>
        <p:spPr>
          <a:xfrm>
            <a:off x="8389050" y="1691122"/>
            <a:ext cx="3560373" cy="3956647"/>
          </a:xfrm>
          <a:prstGeom prst="rect">
            <a:avLst/>
          </a:prstGeom>
        </p:spPr>
      </p:pic>
    </p:spTree>
    <p:extLst>
      <p:ext uri="{BB962C8B-B14F-4D97-AF65-F5344CB8AC3E}">
        <p14:creationId xmlns:p14="http://schemas.microsoft.com/office/powerpoint/2010/main" val="1913118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16A5714-60E0-4328-839A-12099D06935F}"/>
              </a:ext>
            </a:extLst>
          </p:cNvPr>
          <p:cNvSpPr>
            <a:spLocks noGrp="1"/>
          </p:cNvSpPr>
          <p:nvPr>
            <p:ph type="body" sz="quarter" idx="14"/>
          </p:nvPr>
        </p:nvSpPr>
        <p:spPr>
          <a:xfrm>
            <a:off x="4868884" y="195612"/>
            <a:ext cx="6975642" cy="6466776"/>
          </a:xfrm>
        </p:spPr>
        <p:txBody>
          <a:bodyPr>
            <a:normAutofit fontScale="25000" lnSpcReduction="20000"/>
          </a:bodyPr>
          <a:lstStyle/>
          <a:p>
            <a:pPr marL="0" indent="0">
              <a:lnSpc>
                <a:spcPct val="120000"/>
              </a:lnSpc>
              <a:buNone/>
            </a:pPr>
            <a:r>
              <a:rPr lang="en-NZ" sz="8000" b="1" dirty="0">
                <a:solidFill>
                  <a:schemeClr val="accent1">
                    <a:lumMod val="50000"/>
                  </a:schemeClr>
                </a:solidFill>
              </a:rPr>
              <a:t>The Writing Standard</a:t>
            </a:r>
          </a:p>
          <a:p>
            <a:pPr marL="0" indent="0">
              <a:lnSpc>
                <a:spcPct val="120000"/>
              </a:lnSpc>
              <a:buNone/>
            </a:pPr>
            <a:r>
              <a:rPr lang="en-NZ" sz="7200" b="1" dirty="0">
                <a:solidFill>
                  <a:srgbClr val="FF0000"/>
                </a:solidFill>
                <a:latin typeface="Arial" panose="020B0604020202020204" pitchFamily="34" charset="0"/>
                <a:cs typeface="Arial" panose="020B0604020202020204" pitchFamily="34" charset="0"/>
              </a:rPr>
              <a:t>Write meaningful texts for different purposes </a:t>
            </a:r>
          </a:p>
          <a:p>
            <a:pPr marL="0" indent="0">
              <a:lnSpc>
                <a:spcPct val="120000"/>
              </a:lnSpc>
              <a:buNone/>
            </a:pPr>
            <a:r>
              <a:rPr lang="en-NZ" sz="7200" b="1" dirty="0">
                <a:solidFill>
                  <a:srgbClr val="FF0000"/>
                </a:solidFill>
                <a:latin typeface="Arial" panose="020B0604020202020204" pitchFamily="34" charset="0"/>
                <a:cs typeface="Arial" panose="020B0604020202020204" pitchFamily="34" charset="0"/>
              </a:rPr>
              <a:t>and audiences</a:t>
            </a:r>
            <a:r>
              <a:rPr lang="en-NZ" sz="7200" dirty="0">
                <a:latin typeface="Arial" panose="020B0604020202020204" pitchFamily="34" charset="0"/>
                <a:cs typeface="Arial" panose="020B0604020202020204" pitchFamily="34" charset="0"/>
              </a:rPr>
              <a:t> </a:t>
            </a:r>
          </a:p>
          <a:p>
            <a:pPr>
              <a:lnSpc>
                <a:spcPct val="120000"/>
              </a:lnSpc>
            </a:pPr>
            <a:r>
              <a:rPr lang="en-NZ" sz="6400" dirty="0">
                <a:latin typeface="Arial" panose="020B0604020202020204" pitchFamily="34" charset="0"/>
                <a:cs typeface="Arial" panose="020B0604020202020204" pitchFamily="34" charset="0"/>
              </a:rPr>
              <a:t>Select and use </a:t>
            </a:r>
            <a:r>
              <a:rPr lang="en-NZ" sz="6400" b="1" dirty="0">
                <a:latin typeface="Arial" panose="020B0604020202020204" pitchFamily="34" charset="0"/>
                <a:cs typeface="Arial" panose="020B0604020202020204" pitchFamily="34" charset="0"/>
              </a:rPr>
              <a:t>content</a:t>
            </a:r>
            <a:r>
              <a:rPr lang="en-NZ" sz="6400" dirty="0">
                <a:latin typeface="Arial" panose="020B0604020202020204" pitchFamily="34" charset="0"/>
                <a:cs typeface="Arial" panose="020B0604020202020204" pitchFamily="34" charset="0"/>
              </a:rPr>
              <a:t> that is appropriate to purpose and audience </a:t>
            </a:r>
          </a:p>
          <a:p>
            <a:pPr>
              <a:lnSpc>
                <a:spcPct val="120000"/>
              </a:lnSpc>
            </a:pPr>
            <a:r>
              <a:rPr lang="en-NZ" sz="6400" dirty="0">
                <a:latin typeface="Arial" panose="020B0604020202020204" pitchFamily="34" charset="0"/>
                <a:cs typeface="Arial" panose="020B0604020202020204" pitchFamily="34" charset="0"/>
              </a:rPr>
              <a:t>Use </a:t>
            </a:r>
            <a:r>
              <a:rPr lang="en-NZ" sz="6400" b="1" dirty="0">
                <a:latin typeface="Arial" panose="020B0604020202020204" pitchFamily="34" charset="0"/>
                <a:cs typeface="Arial" panose="020B0604020202020204" pitchFamily="34" charset="0"/>
              </a:rPr>
              <a:t>text structures </a:t>
            </a:r>
            <a:r>
              <a:rPr lang="en-NZ" sz="6400" dirty="0">
                <a:latin typeface="Arial" panose="020B0604020202020204" pitchFamily="34" charset="0"/>
                <a:cs typeface="Arial" panose="020B0604020202020204" pitchFamily="34" charset="0"/>
              </a:rPr>
              <a:t>in ways that are appropriate to purpose, audience and text</a:t>
            </a:r>
          </a:p>
          <a:p>
            <a:pPr>
              <a:lnSpc>
                <a:spcPct val="120000"/>
              </a:lnSpc>
            </a:pPr>
            <a:r>
              <a:rPr lang="en-NZ" sz="6400" dirty="0">
                <a:latin typeface="Arial" panose="020B0604020202020204" pitchFamily="34" charset="0"/>
                <a:cs typeface="Arial" panose="020B0604020202020204" pitchFamily="34" charset="0"/>
              </a:rPr>
              <a:t>Make </a:t>
            </a:r>
            <a:r>
              <a:rPr lang="en-NZ" sz="6400" b="1" dirty="0">
                <a:latin typeface="Arial" panose="020B0604020202020204" pitchFamily="34" charset="0"/>
                <a:cs typeface="Arial" panose="020B0604020202020204" pitchFamily="34" charset="0"/>
              </a:rPr>
              <a:t>language choices </a:t>
            </a:r>
            <a:r>
              <a:rPr lang="en-NZ" sz="6400" dirty="0">
                <a:latin typeface="Arial" panose="020B0604020202020204" pitchFamily="34" charset="0"/>
                <a:cs typeface="Arial" panose="020B0604020202020204" pitchFamily="34" charset="0"/>
              </a:rPr>
              <a:t>that are appropriate to purpose and audience  </a:t>
            </a:r>
          </a:p>
          <a:p>
            <a:pPr>
              <a:lnSpc>
                <a:spcPct val="120000"/>
              </a:lnSpc>
            </a:pPr>
            <a:r>
              <a:rPr lang="en-NZ" sz="6400" dirty="0">
                <a:latin typeface="Arial" panose="020B0604020202020204" pitchFamily="34" charset="0"/>
                <a:cs typeface="Arial" panose="020B0604020202020204" pitchFamily="34" charset="0"/>
              </a:rPr>
              <a:t>Write text that demonstrates sufficient </a:t>
            </a:r>
            <a:r>
              <a:rPr lang="en-NZ" sz="6400" b="1" dirty="0">
                <a:latin typeface="Arial" panose="020B0604020202020204" pitchFamily="34" charset="0"/>
                <a:cs typeface="Arial" panose="020B0604020202020204" pitchFamily="34" charset="0"/>
              </a:rPr>
              <a:t>technical accuracy</a:t>
            </a:r>
            <a:r>
              <a:rPr lang="en-NZ" sz="6400" dirty="0">
                <a:latin typeface="Arial" panose="020B0604020202020204" pitchFamily="34" charset="0"/>
                <a:cs typeface="Arial" panose="020B0604020202020204" pitchFamily="34" charset="0"/>
              </a:rPr>
              <a:t> to communicate meaning, without intrusive errors in spelling, punctuation or grammar</a:t>
            </a:r>
          </a:p>
          <a:p>
            <a:pPr marL="0" indent="0">
              <a:lnSpc>
                <a:spcPct val="120000"/>
              </a:lnSpc>
              <a:buNone/>
            </a:pPr>
            <a:r>
              <a:rPr lang="en-NZ" sz="7200" b="1" dirty="0">
                <a:solidFill>
                  <a:srgbClr val="FF0000"/>
                </a:solidFill>
                <a:latin typeface="Arial" panose="020B0604020202020204" pitchFamily="34" charset="0"/>
                <a:cs typeface="Arial" panose="020B0604020202020204" pitchFamily="34" charset="0"/>
              </a:rPr>
              <a:t>Use written language conventions to support communication</a:t>
            </a:r>
          </a:p>
          <a:p>
            <a:pPr>
              <a:lnSpc>
                <a:spcPct val="120000"/>
              </a:lnSpc>
            </a:pPr>
            <a:r>
              <a:rPr lang="en-NZ" sz="6400" dirty="0">
                <a:latin typeface="Arial" panose="020B0604020202020204" pitchFamily="34" charset="0"/>
                <a:cs typeface="Arial" panose="020B0604020202020204" pitchFamily="34" charset="0"/>
              </a:rPr>
              <a:t>Construct a variety of </a:t>
            </a:r>
            <a:r>
              <a:rPr lang="en-NZ" sz="6400" b="1" dirty="0">
                <a:latin typeface="Arial" panose="020B0604020202020204" pitchFamily="34" charset="0"/>
                <a:cs typeface="Arial" panose="020B0604020202020204" pitchFamily="34" charset="0"/>
              </a:rPr>
              <a:t>complete sentences</a:t>
            </a:r>
          </a:p>
          <a:p>
            <a:pPr>
              <a:lnSpc>
                <a:spcPct val="120000"/>
              </a:lnSpc>
            </a:pPr>
            <a:r>
              <a:rPr lang="en-NZ" sz="6400" b="1" dirty="0">
                <a:latin typeface="Arial" panose="020B0604020202020204" pitchFamily="34" charset="0"/>
                <a:cs typeface="Arial" panose="020B0604020202020204" pitchFamily="34" charset="0"/>
              </a:rPr>
              <a:t>Punctuate</a:t>
            </a:r>
            <a:r>
              <a:rPr lang="en-NZ" sz="6400" dirty="0">
                <a:latin typeface="Arial" panose="020B0604020202020204" pitchFamily="34" charset="0"/>
                <a:cs typeface="Arial" panose="020B0604020202020204" pitchFamily="34" charset="0"/>
              </a:rPr>
              <a:t> correctly to support meaning</a:t>
            </a:r>
          </a:p>
          <a:p>
            <a:pPr>
              <a:lnSpc>
                <a:spcPct val="120000"/>
              </a:lnSpc>
            </a:pPr>
            <a:r>
              <a:rPr lang="en-NZ" sz="6400" dirty="0">
                <a:latin typeface="Arial" panose="020B0604020202020204" pitchFamily="34" charset="0"/>
                <a:cs typeface="Arial" panose="020B0604020202020204" pitchFamily="34" charset="0"/>
              </a:rPr>
              <a:t>Use </a:t>
            </a:r>
            <a:r>
              <a:rPr lang="en-NZ" sz="6400" b="1" dirty="0">
                <a:latin typeface="Arial" panose="020B0604020202020204" pitchFamily="34" charset="0"/>
                <a:cs typeface="Arial" panose="020B0604020202020204" pitchFamily="34" charset="0"/>
              </a:rPr>
              <a:t>grammatical conventions </a:t>
            </a:r>
            <a:r>
              <a:rPr lang="en-NZ" sz="6400" dirty="0">
                <a:latin typeface="Arial" panose="020B0604020202020204" pitchFamily="34" charset="0"/>
                <a:cs typeface="Arial" panose="020B0604020202020204" pitchFamily="34" charset="0"/>
              </a:rPr>
              <a:t>within sentences and paragraphs with sufficient technical accuracy to communicate meaning </a:t>
            </a:r>
          </a:p>
          <a:p>
            <a:pPr>
              <a:lnSpc>
                <a:spcPct val="120000"/>
              </a:lnSpc>
            </a:pPr>
            <a:r>
              <a:rPr lang="en-NZ" sz="6400" dirty="0">
                <a:latin typeface="Arial" panose="020B0604020202020204" pitchFamily="34" charset="0"/>
                <a:cs typeface="Arial" panose="020B0604020202020204" pitchFamily="34" charset="0"/>
              </a:rPr>
              <a:t>Use and spell </a:t>
            </a:r>
            <a:r>
              <a:rPr lang="en-NZ" sz="6400" b="1" dirty="0">
                <a:latin typeface="Arial" panose="020B0604020202020204" pitchFamily="34" charset="0"/>
                <a:cs typeface="Arial" panose="020B0604020202020204" pitchFamily="34" charset="0"/>
              </a:rPr>
              <a:t>everyday high frequency vocabulary </a:t>
            </a:r>
            <a:r>
              <a:rPr lang="en-NZ" sz="6400" dirty="0">
                <a:latin typeface="Arial" panose="020B0604020202020204" pitchFamily="34" charset="0"/>
                <a:cs typeface="Arial" panose="020B0604020202020204" pitchFamily="34" charset="0"/>
              </a:rPr>
              <a:t>with technical accuracy</a:t>
            </a:r>
          </a:p>
          <a:p>
            <a:pPr>
              <a:lnSpc>
                <a:spcPct val="120000"/>
              </a:lnSpc>
            </a:pPr>
            <a:r>
              <a:rPr lang="en-NZ" sz="6400" dirty="0">
                <a:latin typeface="Arial" panose="020B0604020202020204" pitchFamily="34" charset="0"/>
                <a:cs typeface="Arial" panose="020B0604020202020204" pitchFamily="34" charset="0"/>
              </a:rPr>
              <a:t>Make simple changes to </a:t>
            </a:r>
            <a:r>
              <a:rPr lang="en-NZ" sz="6400" b="1" dirty="0">
                <a:latin typeface="Arial" panose="020B0604020202020204" pitchFamily="34" charset="0"/>
                <a:cs typeface="Arial" panose="020B0604020202020204" pitchFamily="34" charset="0"/>
              </a:rPr>
              <a:t>improve text coherence and the organisation</a:t>
            </a:r>
            <a:r>
              <a:rPr lang="en-NZ" sz="6400" dirty="0">
                <a:latin typeface="Arial" panose="020B0604020202020204" pitchFamily="34" charset="0"/>
                <a:cs typeface="Arial" panose="020B0604020202020204" pitchFamily="34" charset="0"/>
              </a:rPr>
              <a:t> of content</a:t>
            </a:r>
          </a:p>
          <a:p>
            <a:endParaRPr lang="en-NZ" sz="5500" dirty="0"/>
          </a:p>
          <a:p>
            <a:pPr marL="0" indent="0">
              <a:buNone/>
            </a:pPr>
            <a:endParaRPr lang="en-NZ" dirty="0"/>
          </a:p>
        </p:txBody>
      </p:sp>
      <p:sp>
        <p:nvSpPr>
          <p:cNvPr id="4" name="Slide Number Placeholder 3">
            <a:extLst>
              <a:ext uri="{FF2B5EF4-FFF2-40B4-BE49-F238E27FC236}">
                <a16:creationId xmlns:a16="http://schemas.microsoft.com/office/drawing/2014/main" id="{A97DC75D-4A61-4923-B9A4-1B1D48A5C51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468063-9C21-4834-88E3-ACB04C56D52D}" type="slidenum">
              <a:rPr kumimoji="0" lang="en-NZ" sz="1200" b="1" i="0" u="none" strike="noStrike" kern="1200" cap="none" spc="0" normalizeH="0" baseline="0" noProof="0" smtClean="0">
                <a:ln>
                  <a:noFill/>
                </a:ln>
                <a:solidFill>
                  <a:srgbClr val="6EC8B8"/>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NZ" sz="1200" b="1" i="0" u="none" strike="noStrike" kern="1200" cap="none" spc="0" normalizeH="0" baseline="0" noProof="0" dirty="0">
              <a:ln>
                <a:noFill/>
              </a:ln>
              <a:solidFill>
                <a:srgbClr val="6EC8B8"/>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TextBox 7">
            <a:extLst>
              <a:ext uri="{FF2B5EF4-FFF2-40B4-BE49-F238E27FC236}">
                <a16:creationId xmlns:a16="http://schemas.microsoft.com/office/drawing/2014/main" id="{A09CBCA1-E9D6-490A-8B60-4F543FB10F31}"/>
              </a:ext>
            </a:extLst>
          </p:cNvPr>
          <p:cNvSpPr txBox="1"/>
          <p:nvPr/>
        </p:nvSpPr>
        <p:spPr>
          <a:xfrm>
            <a:off x="347474" y="195612"/>
            <a:ext cx="4390781" cy="6222216"/>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6EC8B8"/>
              </a:buClr>
              <a:buSzTx/>
              <a:buFont typeface="Arial" panose="020B0604020202020204" pitchFamily="34" charset="0"/>
              <a:buNone/>
              <a:tabLst/>
              <a:defRPr/>
            </a:pPr>
            <a:r>
              <a:rPr kumimoji="0" lang="en-US" sz="2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The Reading Standard</a:t>
            </a:r>
          </a:p>
          <a:p>
            <a:pPr marL="0" marR="0" lvl="0" indent="0" algn="l" defTabSz="914400" rtl="0" eaLnBrk="1" fontAlgn="auto" latinLnBrk="0" hangingPunct="1">
              <a:lnSpc>
                <a:spcPct val="90000"/>
              </a:lnSpc>
              <a:spcBef>
                <a:spcPts val="1000"/>
              </a:spcBef>
              <a:spcAft>
                <a:spcPts val="0"/>
              </a:spcAft>
              <a:buClr>
                <a:srgbClr val="6EC8B8"/>
              </a:buClr>
              <a:buSzTx/>
              <a:buFont typeface="Arial" panose="020B0604020202020204" pitchFamily="34" charset="0"/>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Read to make sense of written texts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
                <a:srgbClr val="6EC8B8"/>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Process information and identify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important ideas. </a:t>
            </a:r>
          </a:p>
          <a:p>
            <a:pPr marL="228600" marR="0" lvl="0" indent="-228600" algn="l" defTabSz="914400" rtl="0" eaLnBrk="1" fontAlgn="auto" latinLnBrk="0" hangingPunct="1">
              <a:lnSpc>
                <a:spcPct val="90000"/>
              </a:lnSpc>
              <a:spcBef>
                <a:spcPts val="1000"/>
              </a:spcBef>
              <a:spcAft>
                <a:spcPts val="0"/>
              </a:spcAft>
              <a:buClr>
                <a:srgbClr val="6EC8B8"/>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Make links within texts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using text structures and language features. </a:t>
            </a:r>
          </a:p>
          <a:p>
            <a:pPr marL="228600" marR="0" lvl="0" indent="-228600" algn="l" defTabSz="914400" rtl="0" eaLnBrk="1" fontAlgn="auto" latinLnBrk="0" hangingPunct="1">
              <a:lnSpc>
                <a:spcPct val="90000"/>
              </a:lnSpc>
              <a:spcBef>
                <a:spcPts val="1000"/>
              </a:spcBef>
              <a:spcAft>
                <a:spcPts val="0"/>
              </a:spcAft>
              <a:buClr>
                <a:srgbClr val="6EC8B8"/>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Identify the meaning of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vocabulary</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essential to understanding the text. </a:t>
            </a:r>
          </a:p>
          <a:p>
            <a:pPr marL="0" marR="0" lvl="0" indent="0" algn="l" defTabSz="914400" rtl="0" eaLnBrk="1" fontAlgn="auto" latinLnBrk="0" hangingPunct="1">
              <a:lnSpc>
                <a:spcPct val="90000"/>
              </a:lnSpc>
              <a:spcBef>
                <a:spcPts val="1000"/>
              </a:spcBef>
              <a:spcAft>
                <a:spcPts val="0"/>
              </a:spcAft>
              <a:buClr>
                <a:srgbClr val="6EC8B8"/>
              </a:buClr>
              <a:buSzTx/>
              <a:buFont typeface="Arial" panose="020B0604020202020204" pitchFamily="34" charset="0"/>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Read written texts with critical awareness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1000"/>
              </a:spcBef>
              <a:spcAft>
                <a:spcPts val="0"/>
              </a:spcAft>
              <a:buClr>
                <a:srgbClr val="6EC8B8"/>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Identify and make links between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audience, purpose, and writer point-of-view</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
                <a:srgbClr val="6EC8B8"/>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Evaluate the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reliability and credibility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 the text and/or the writer. </a:t>
            </a:r>
          </a:p>
          <a:p>
            <a:pPr marL="0" marR="0" lvl="0" indent="0" algn="l" defTabSz="914400" rtl="0" eaLnBrk="1" fontAlgn="auto" latinLnBrk="0" hangingPunct="1">
              <a:lnSpc>
                <a:spcPct val="90000"/>
              </a:lnSpc>
              <a:spcBef>
                <a:spcPts val="1000"/>
              </a:spcBef>
              <a:spcAft>
                <a:spcPts val="0"/>
              </a:spcAft>
              <a:buClr>
                <a:srgbClr val="6EC8B8"/>
              </a:buClr>
              <a:buSzTx/>
              <a:buFont typeface="Arial" panose="020B0604020202020204" pitchFamily="34" charset="0"/>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Read written texts for different purposes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1000"/>
              </a:spcBef>
              <a:spcAft>
                <a:spcPts val="0"/>
              </a:spcAft>
              <a:buClr>
                <a:srgbClr val="6EC8B8"/>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Select and evaluate the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relevance</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of texts according to the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reader’s </a:t>
            </a:r>
            <a:r>
              <a:rPr kumimoji="0" lang="en-NZ"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purpose</a:t>
            </a:r>
            <a:r>
              <a:rPr kumimoji="0" lang="en-NZ"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
                <a:srgbClr val="6EC8B8"/>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Locate and use information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across a rangeof texts according to the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reader’s </a:t>
            </a:r>
            <a:r>
              <a:rPr kumimoji="0" lang="en-NZ"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purpose</a:t>
            </a:r>
            <a:r>
              <a:rPr kumimoji="0" lang="en-NZ"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5299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B564-C92A-4C41-B3F0-3DD9624BAB67}"/>
              </a:ext>
            </a:extLst>
          </p:cNvPr>
          <p:cNvSpPr>
            <a:spLocks noGrp="1"/>
          </p:cNvSpPr>
          <p:nvPr>
            <p:ph type="title"/>
          </p:nvPr>
        </p:nvSpPr>
        <p:spPr/>
        <p:txBody>
          <a:bodyPr>
            <a:normAutofit/>
          </a:bodyPr>
          <a:lstStyle/>
          <a:p>
            <a:r>
              <a:rPr lang="en-NZ" dirty="0">
                <a:latin typeface="Arial"/>
                <a:cs typeface="Arial"/>
              </a:rPr>
              <a:t>Current pedagogical resources</a:t>
            </a:r>
          </a:p>
        </p:txBody>
      </p:sp>
      <p:sp>
        <p:nvSpPr>
          <p:cNvPr id="3" name="Slide Number Placeholder 2">
            <a:extLst>
              <a:ext uri="{FF2B5EF4-FFF2-40B4-BE49-F238E27FC236}">
                <a16:creationId xmlns:a16="http://schemas.microsoft.com/office/drawing/2014/main" id="{915C341D-095D-4E4C-BE4D-DFF80B57305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468063-9C21-4834-88E3-ACB04C56D52D}" type="slidenum">
              <a:rPr kumimoji="0" lang="en-NZ" sz="1200" b="1" i="0" u="none" strike="noStrike" kern="1200" cap="none" spc="0" normalizeH="0" baseline="0" noProof="0" smtClean="0">
                <a:ln>
                  <a:noFill/>
                </a:ln>
                <a:solidFill>
                  <a:srgbClr val="6EC8B8"/>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NZ" sz="1200" b="1" i="0" u="none" strike="noStrike" kern="1200" cap="none" spc="0" normalizeH="0" baseline="0" noProof="0" dirty="0">
              <a:ln>
                <a:noFill/>
              </a:ln>
              <a:solidFill>
                <a:srgbClr val="6EC8B8"/>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 name="Text Placeholder 3">
            <a:extLst>
              <a:ext uri="{FF2B5EF4-FFF2-40B4-BE49-F238E27FC236}">
                <a16:creationId xmlns:a16="http://schemas.microsoft.com/office/drawing/2014/main" id="{BB7CB9F1-F3F4-4CFF-B3B9-63E0CE0547D6}"/>
              </a:ext>
            </a:extLst>
          </p:cNvPr>
          <p:cNvSpPr>
            <a:spLocks noGrp="1"/>
          </p:cNvSpPr>
          <p:nvPr>
            <p:ph type="body" sz="quarter" idx="13"/>
          </p:nvPr>
        </p:nvSpPr>
        <p:spPr/>
        <p:txBody>
          <a:bodyPr vert="horz" lIns="91440" tIns="45720" rIns="91440" bIns="45720" rtlCol="0" anchor="t">
            <a:normAutofit fontScale="70000" lnSpcReduction="20000"/>
          </a:bodyPr>
          <a:lstStyle/>
          <a:p>
            <a:pPr marL="0" lvl="0" indent="0">
              <a:lnSpc>
                <a:spcPct val="120000"/>
              </a:lnSpc>
              <a:spcBef>
                <a:spcPts val="0"/>
              </a:spcBef>
              <a:buNone/>
            </a:pPr>
            <a:r>
              <a:rPr lang="en-AU" sz="3100" u="sng" dirty="0">
                <a:solidFill>
                  <a:srgbClr val="0563C1"/>
                </a:solidFill>
                <a:effectLst/>
                <a:ea typeface="Times New Roman" panose="02020603050405020304" pitchFamily="18" charset="0"/>
                <a:cs typeface="Times New Roman" panose="02020603050405020304" pitchFamily="18" charset="0"/>
                <a:hlinkClick r:id="rId2"/>
              </a:rPr>
              <a:t>Effective relationships that support NCEA Literacy and Numeracy</a:t>
            </a:r>
            <a:endParaRPr lang="en-AU" sz="3100" u="sng" dirty="0">
              <a:solidFill>
                <a:srgbClr val="0563C1"/>
              </a:solidFill>
              <a:effectLst/>
              <a:ea typeface="Times New Roman" panose="02020603050405020304" pitchFamily="18" charset="0"/>
              <a:cs typeface="Times New Roman" panose="02020603050405020304" pitchFamily="18" charset="0"/>
            </a:endParaRPr>
          </a:p>
          <a:p>
            <a:pPr marL="0" lvl="0" indent="0">
              <a:lnSpc>
                <a:spcPct val="120000"/>
              </a:lnSpc>
              <a:spcBef>
                <a:spcPts val="0"/>
              </a:spcBef>
              <a:buNone/>
            </a:pPr>
            <a:endParaRPr lang="en-NZ" sz="3100" dirty="0">
              <a:effectLst/>
              <a:ea typeface="Times New Roman" panose="02020603050405020304" pitchFamily="18" charset="0"/>
              <a:cs typeface="Times New Roman" panose="02020603050405020304" pitchFamily="18" charset="0"/>
            </a:endParaRPr>
          </a:p>
          <a:p>
            <a:pPr marL="0" lvl="0" indent="0">
              <a:lnSpc>
                <a:spcPct val="120000"/>
              </a:lnSpc>
              <a:spcBef>
                <a:spcPts val="0"/>
              </a:spcBef>
              <a:buNone/>
            </a:pPr>
            <a:endParaRPr lang="en-AU" sz="3100" u="sng" dirty="0">
              <a:solidFill>
                <a:srgbClr val="0563C1"/>
              </a:solidFill>
              <a:effectLst/>
              <a:ea typeface="Times New Roman" panose="02020603050405020304" pitchFamily="18" charset="0"/>
              <a:cs typeface="Times New Roman" panose="02020603050405020304" pitchFamily="18" charset="0"/>
              <a:hlinkClick r:id="" action="ppaction://noaction"/>
            </a:endParaRPr>
          </a:p>
          <a:p>
            <a:pPr marL="0" lvl="0" indent="0">
              <a:lnSpc>
                <a:spcPct val="120000"/>
              </a:lnSpc>
              <a:spcBef>
                <a:spcPts val="0"/>
              </a:spcBef>
              <a:buNone/>
            </a:pPr>
            <a:r>
              <a:rPr lang="en-AU" sz="3100" u="sng" dirty="0">
                <a:solidFill>
                  <a:srgbClr val="0563C1"/>
                </a:solidFill>
                <a:effectLst/>
                <a:ea typeface="Times New Roman" panose="02020603050405020304" pitchFamily="18" charset="0"/>
                <a:cs typeface="Times New Roman" panose="02020603050405020304" pitchFamily="18" charset="0"/>
                <a:hlinkClick r:id="" action="ppaction://noaction"/>
              </a:rPr>
              <a:t>Effective practices that support NCEA Literacy</a:t>
            </a:r>
            <a:r>
              <a:rPr lang="en-AU" sz="3100" u="sng" dirty="0">
                <a:solidFill>
                  <a:srgbClr val="0563C1"/>
                </a:solidFill>
                <a:effectLst/>
                <a:ea typeface="Times New Roman" panose="02020603050405020304" pitchFamily="18" charset="0"/>
                <a:cs typeface="Times New Roman" panose="02020603050405020304" pitchFamily="18" charset="0"/>
              </a:rPr>
              <a:t> </a:t>
            </a:r>
            <a:endParaRPr lang="en-AU" sz="3100" dirty="0">
              <a:ea typeface="Times New Roman" panose="02020603050405020304" pitchFamily="18" charset="0"/>
              <a:cs typeface="Times New Roman" panose="02020603050405020304" pitchFamily="18" charset="0"/>
            </a:endParaRPr>
          </a:p>
          <a:p>
            <a:pPr marL="0" lvl="0" indent="0">
              <a:lnSpc>
                <a:spcPct val="120000"/>
              </a:lnSpc>
              <a:spcBef>
                <a:spcPts val="0"/>
              </a:spcBef>
              <a:buNone/>
            </a:pPr>
            <a:r>
              <a:rPr lang="en-AU" sz="3100" u="sng" dirty="0">
                <a:solidFill>
                  <a:srgbClr val="0563C1"/>
                </a:solidFill>
                <a:effectLst/>
                <a:ea typeface="Times New Roman" panose="02020603050405020304" pitchFamily="18" charset="0"/>
                <a:cs typeface="Times New Roman" panose="02020603050405020304" pitchFamily="18" charset="0"/>
                <a:hlinkClick r:id="rId3"/>
              </a:rPr>
              <a:t>Effective practices that support NCEA Numeracy</a:t>
            </a:r>
            <a:endParaRPr lang="en-AU" sz="3100" u="sng" dirty="0">
              <a:solidFill>
                <a:srgbClr val="0563C1"/>
              </a:solidFill>
              <a:effectLst/>
              <a:ea typeface="Times New Roman" panose="02020603050405020304" pitchFamily="18" charset="0"/>
              <a:cs typeface="Times New Roman" panose="02020603050405020304" pitchFamily="18" charset="0"/>
            </a:endParaRPr>
          </a:p>
          <a:p>
            <a:pPr marL="0" lvl="0" indent="0">
              <a:lnSpc>
                <a:spcPct val="120000"/>
              </a:lnSpc>
              <a:spcBef>
                <a:spcPts val="0"/>
              </a:spcBef>
              <a:buNone/>
            </a:pPr>
            <a:endParaRPr lang="en-AU" sz="3100" u="sng" dirty="0">
              <a:solidFill>
                <a:srgbClr val="0563C1"/>
              </a:solidFill>
              <a:effectLst/>
              <a:ea typeface="Times New Roman" panose="02020603050405020304" pitchFamily="18" charset="0"/>
              <a:cs typeface="Times New Roman" panose="02020603050405020304" pitchFamily="18" charset="0"/>
            </a:endParaRPr>
          </a:p>
          <a:p>
            <a:pPr marL="0" lvl="0" indent="0">
              <a:lnSpc>
                <a:spcPct val="120000"/>
              </a:lnSpc>
              <a:spcBef>
                <a:spcPts val="0"/>
              </a:spcBef>
              <a:buNone/>
            </a:pPr>
            <a:endParaRPr lang="en-NZ" sz="3100" dirty="0">
              <a:effectLst/>
              <a:ea typeface="Times New Roman" panose="02020603050405020304" pitchFamily="18" charset="0"/>
              <a:cs typeface="Times New Roman" panose="02020603050405020304" pitchFamily="18" charset="0"/>
            </a:endParaRPr>
          </a:p>
          <a:p>
            <a:pPr marL="0" indent="0">
              <a:lnSpc>
                <a:spcPct val="120000"/>
              </a:lnSpc>
              <a:spcBef>
                <a:spcPts val="0"/>
              </a:spcBef>
              <a:buNone/>
            </a:pPr>
            <a:r>
              <a:rPr lang="en-AU" sz="3100" u="sng" dirty="0">
                <a:solidFill>
                  <a:srgbClr val="0563C1"/>
                </a:solidFill>
                <a:effectLst/>
                <a:ea typeface="Times New Roman" panose="02020603050405020304" pitchFamily="18" charset="0"/>
                <a:cs typeface="Times New Roman" panose="02020603050405020304" pitchFamily="18" charset="0"/>
                <a:hlinkClick r:id="rId4"/>
              </a:rPr>
              <a:t>Literacy Pedagogy Guides (LPGs)</a:t>
            </a:r>
            <a:r>
              <a:rPr lang="en-AU" sz="3100" dirty="0">
                <a:effectLst/>
                <a:ea typeface="Times New Roman" panose="02020603050405020304" pitchFamily="18" charset="0"/>
                <a:cs typeface="Times New Roman" panose="02020603050405020304" pitchFamily="18" charset="0"/>
              </a:rPr>
              <a:t> </a:t>
            </a:r>
            <a:r>
              <a:rPr lang="en-NZ" sz="3100" dirty="0">
                <a:ea typeface="Times New Roman" panose="02020603050405020304" pitchFamily="18" charset="0"/>
                <a:cs typeface="Times New Roman" panose="02020603050405020304" pitchFamily="18" charset="0"/>
              </a:rPr>
              <a:t>and </a:t>
            </a:r>
            <a:r>
              <a:rPr lang="en-AU" sz="3100" u="sng" dirty="0">
                <a:solidFill>
                  <a:srgbClr val="0563C1"/>
                </a:solidFill>
                <a:effectLst/>
                <a:ea typeface="Times New Roman" panose="02020603050405020304" pitchFamily="18" charset="0"/>
                <a:cs typeface="Times New Roman" panose="02020603050405020304" pitchFamily="18" charset="0"/>
                <a:hlinkClick r:id="rId5"/>
              </a:rPr>
              <a:t>Numeracy Pedagogy Guides (NPGs)</a:t>
            </a:r>
            <a:r>
              <a:rPr lang="en-AU" sz="3100" dirty="0">
                <a:effectLst/>
                <a:ea typeface="Times New Roman" panose="02020603050405020304" pitchFamily="18" charset="0"/>
                <a:cs typeface="Times New Roman" panose="02020603050405020304" pitchFamily="18" charset="0"/>
              </a:rPr>
              <a:t> </a:t>
            </a:r>
          </a:p>
          <a:p>
            <a:pPr marL="0" indent="0">
              <a:lnSpc>
                <a:spcPct val="120000"/>
              </a:lnSpc>
              <a:spcBef>
                <a:spcPts val="0"/>
              </a:spcBef>
              <a:buNone/>
            </a:pPr>
            <a:endParaRPr lang="en-AU" sz="3100" dirty="0">
              <a:effectLst/>
              <a:ea typeface="Times New Roman" panose="02020603050405020304" pitchFamily="18" charset="0"/>
              <a:cs typeface="Times New Roman" panose="02020603050405020304" pitchFamily="18" charset="0"/>
            </a:endParaRPr>
          </a:p>
          <a:p>
            <a:pPr marL="0" lvl="0" indent="0">
              <a:lnSpc>
                <a:spcPct val="120000"/>
              </a:lnSpc>
              <a:spcBef>
                <a:spcPts val="0"/>
              </a:spcBef>
              <a:buNone/>
            </a:pPr>
            <a:r>
              <a:rPr lang="en-AU" sz="3100" u="sng" dirty="0">
                <a:solidFill>
                  <a:srgbClr val="0563C1"/>
                </a:solidFill>
                <a:effectLst/>
                <a:ea typeface="Times New Roman" panose="02020603050405020304" pitchFamily="18" charset="0"/>
                <a:cs typeface="Times New Roman" panose="02020603050405020304" pitchFamily="18" charset="0"/>
                <a:hlinkClick r:id="rId6"/>
              </a:rPr>
              <a:t>What is Literacy</a:t>
            </a:r>
            <a:r>
              <a:rPr lang="en-AU" sz="3100" u="sng" dirty="0">
                <a:solidFill>
                  <a:srgbClr val="0563C1"/>
                </a:solidFill>
                <a:effectLst/>
                <a:ea typeface="Times New Roman" panose="02020603050405020304" pitchFamily="18" charset="0"/>
                <a:cs typeface="Times New Roman" panose="02020603050405020304" pitchFamily="18" charset="0"/>
              </a:rPr>
              <a:t> and </a:t>
            </a:r>
            <a:r>
              <a:rPr lang="en-AU" sz="3100" u="sng" dirty="0">
                <a:solidFill>
                  <a:srgbClr val="0563C1"/>
                </a:solidFill>
                <a:effectLst/>
                <a:ea typeface="Times New Roman" panose="02020603050405020304" pitchFamily="18" charset="0"/>
                <a:cs typeface="Times New Roman" panose="02020603050405020304" pitchFamily="18" charset="0"/>
                <a:hlinkClick r:id="rId7"/>
              </a:rPr>
              <a:t>What is Numeracy</a:t>
            </a:r>
            <a:r>
              <a:rPr lang="en-AU" sz="3100" dirty="0">
                <a:effectLst/>
                <a:ea typeface="Times New Roman" panose="02020603050405020304" pitchFamily="18" charset="0"/>
                <a:cs typeface="Times New Roman" panose="02020603050405020304" pitchFamily="18" charset="0"/>
              </a:rPr>
              <a:t> </a:t>
            </a:r>
          </a:p>
          <a:p>
            <a:pPr marL="0" lvl="0" indent="0">
              <a:lnSpc>
                <a:spcPct val="120000"/>
              </a:lnSpc>
              <a:spcBef>
                <a:spcPts val="0"/>
              </a:spcBef>
              <a:buNone/>
            </a:pPr>
            <a:r>
              <a:rPr lang="en-NZ" sz="3100" dirty="0">
                <a:effectLst/>
                <a:ea typeface="Times New Roman" panose="02020603050405020304" pitchFamily="18" charset="0"/>
                <a:cs typeface="Times New Roman"/>
              </a:rPr>
              <a:t>A guide for </a:t>
            </a:r>
            <a:r>
              <a:rPr lang="en-NZ" sz="3100" dirty="0" err="1">
                <a:effectLst/>
                <a:ea typeface="Times New Roman" panose="02020603050405020304" pitchFamily="18" charset="0"/>
                <a:cs typeface="Times New Roman"/>
              </a:rPr>
              <a:t>ākonga</a:t>
            </a:r>
            <a:r>
              <a:rPr lang="en-NZ" sz="3100" dirty="0">
                <a:effectLst/>
                <a:ea typeface="Times New Roman" panose="02020603050405020304" pitchFamily="18" charset="0"/>
                <a:cs typeface="Times New Roman"/>
              </a:rPr>
              <a:t> and </a:t>
            </a:r>
            <a:r>
              <a:rPr lang="en-NZ" sz="3100" dirty="0" err="1">
                <a:effectLst/>
                <a:ea typeface="Times New Roman" panose="02020603050405020304" pitchFamily="18" charset="0"/>
                <a:cs typeface="Times New Roman"/>
              </a:rPr>
              <a:t>whānau</a:t>
            </a:r>
            <a:endParaRPr lang="en-NZ" sz="3100" dirty="0">
              <a:effectLst/>
              <a:ea typeface="Times New Roman" panose="02020603050405020304" pitchFamily="18" charset="0"/>
              <a:cs typeface="Times New Roman"/>
            </a:endParaRPr>
          </a:p>
          <a:p>
            <a:pPr marL="0" lvl="0" indent="0">
              <a:lnSpc>
                <a:spcPct val="120000"/>
              </a:lnSpc>
              <a:spcBef>
                <a:spcPts val="0"/>
              </a:spcBef>
              <a:buNone/>
            </a:pPr>
            <a:endParaRPr lang="en-NZ" sz="3100" dirty="0">
              <a:effectLst/>
              <a:ea typeface="Times New Roman" panose="02020603050405020304" pitchFamily="18" charset="0"/>
              <a:cs typeface="Times New Roman" panose="02020603050405020304" pitchFamily="18" charset="0"/>
            </a:endParaRPr>
          </a:p>
          <a:p>
            <a:pPr marL="0" lvl="0" indent="0">
              <a:lnSpc>
                <a:spcPct val="120000"/>
              </a:lnSpc>
              <a:spcBef>
                <a:spcPts val="0"/>
              </a:spcBef>
              <a:buNone/>
            </a:pPr>
            <a:r>
              <a:rPr lang="en-AU" sz="3100" u="sng" dirty="0">
                <a:solidFill>
                  <a:srgbClr val="0563C1"/>
                </a:solidFill>
                <a:effectLst/>
                <a:ea typeface="Times New Roman" panose="02020603050405020304" pitchFamily="18" charset="0"/>
                <a:cs typeface="Times New Roman" panose="02020603050405020304" pitchFamily="18" charset="0"/>
                <a:hlinkClick r:id="rId8"/>
              </a:rPr>
              <a:t>Readiness tools</a:t>
            </a:r>
            <a:endParaRPr lang="en-NZ" sz="3100" dirty="0">
              <a:effectLst/>
              <a:ea typeface="Times New Roman" panose="02020603050405020304" pitchFamily="18" charset="0"/>
              <a:cs typeface="Times New Roman" panose="02020603050405020304" pitchFamily="18" charset="0"/>
            </a:endParaRPr>
          </a:p>
          <a:p>
            <a:pPr marL="0" indent="0">
              <a:buNone/>
            </a:pPr>
            <a:endParaRPr lang="en-NZ" dirty="0">
              <a:latin typeface="+mj-lt"/>
            </a:endParaRPr>
          </a:p>
        </p:txBody>
      </p:sp>
      <p:grpSp>
        <p:nvGrpSpPr>
          <p:cNvPr id="6" name="Group 5">
            <a:extLst>
              <a:ext uri="{FF2B5EF4-FFF2-40B4-BE49-F238E27FC236}">
                <a16:creationId xmlns:a16="http://schemas.microsoft.com/office/drawing/2014/main" id="{681AEB7D-B20A-4938-9723-0B7FC58958C5}"/>
              </a:ext>
            </a:extLst>
          </p:cNvPr>
          <p:cNvGrpSpPr/>
          <p:nvPr/>
        </p:nvGrpSpPr>
        <p:grpSpPr bwMode="auto">
          <a:xfrm>
            <a:off x="8171626" y="1451125"/>
            <a:ext cx="839958" cy="805012"/>
            <a:chOff x="0" y="0"/>
            <a:chExt cx="828" cy="813"/>
          </a:xfrm>
        </p:grpSpPr>
        <p:sp>
          <p:nvSpPr>
            <p:cNvPr id="7" name="Freeform 26">
              <a:extLst>
                <a:ext uri="{FF2B5EF4-FFF2-40B4-BE49-F238E27FC236}">
                  <a16:creationId xmlns:a16="http://schemas.microsoft.com/office/drawing/2014/main" id="{648E2001-D385-4193-9F6F-01C0F000EA51}"/>
                </a:ext>
              </a:extLst>
            </p:cNvPr>
            <p:cNvSpPr>
              <a:spLocks/>
            </p:cNvSpPr>
            <p:nvPr/>
          </p:nvSpPr>
          <p:spPr bwMode="auto">
            <a:xfrm>
              <a:off x="380" y="322"/>
              <a:ext cx="448" cy="491"/>
            </a:xfrm>
            <a:custGeom>
              <a:avLst/>
              <a:gdLst>
                <a:gd name="T0" fmla="*/ 722 w 738"/>
                <a:gd name="T1" fmla="*/ 24 h 809"/>
                <a:gd name="T2" fmla="*/ 722 w 738"/>
                <a:gd name="T3" fmla="*/ 24 h 809"/>
                <a:gd name="T4" fmla="*/ 691 w 738"/>
                <a:gd name="T5" fmla="*/ 3 h 809"/>
                <a:gd name="T6" fmla="*/ 670 w 738"/>
                <a:gd name="T7" fmla="*/ 35 h 809"/>
                <a:gd name="T8" fmla="*/ 672 w 738"/>
                <a:gd name="T9" fmla="*/ 256 h 809"/>
                <a:gd name="T10" fmla="*/ 126 w 738"/>
                <a:gd name="T11" fmla="*/ 753 h 809"/>
                <a:gd name="T12" fmla="*/ 76 w 738"/>
                <a:gd name="T13" fmla="*/ 688 h 809"/>
                <a:gd name="T14" fmla="*/ 6 w 738"/>
                <a:gd name="T15" fmla="*/ 737 h 809"/>
                <a:gd name="T16" fmla="*/ 55 w 738"/>
                <a:gd name="T17" fmla="*/ 808 h 809"/>
                <a:gd name="T18" fmla="*/ 59 w 738"/>
                <a:gd name="T19" fmla="*/ 808 h 809"/>
                <a:gd name="T20" fmla="*/ 63 w 738"/>
                <a:gd name="T21" fmla="*/ 808 h 809"/>
                <a:gd name="T22" fmla="*/ 66 w 738"/>
                <a:gd name="T23" fmla="*/ 808 h 809"/>
                <a:gd name="T24" fmla="*/ 68 w 738"/>
                <a:gd name="T25" fmla="*/ 808 h 809"/>
                <a:gd name="T26" fmla="*/ 78 w 738"/>
                <a:gd name="T27" fmla="*/ 809 h 809"/>
                <a:gd name="T28" fmla="*/ 724 w 738"/>
                <a:gd name="T29" fmla="*/ 265 h 809"/>
                <a:gd name="T30" fmla="*/ 722 w 738"/>
                <a:gd name="T31" fmla="*/ 2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8" h="809">
                  <a:moveTo>
                    <a:pt x="722" y="24"/>
                  </a:moveTo>
                  <a:lnTo>
                    <a:pt x="722" y="24"/>
                  </a:lnTo>
                  <a:cubicBezTo>
                    <a:pt x="719" y="10"/>
                    <a:pt x="705" y="0"/>
                    <a:pt x="691" y="3"/>
                  </a:cubicBezTo>
                  <a:cubicBezTo>
                    <a:pt x="676" y="6"/>
                    <a:pt x="667" y="20"/>
                    <a:pt x="670" y="35"/>
                  </a:cubicBezTo>
                  <a:cubicBezTo>
                    <a:pt x="684" y="108"/>
                    <a:pt x="685" y="182"/>
                    <a:pt x="672" y="256"/>
                  </a:cubicBezTo>
                  <a:cubicBezTo>
                    <a:pt x="623" y="531"/>
                    <a:pt x="399" y="732"/>
                    <a:pt x="126" y="753"/>
                  </a:cubicBezTo>
                  <a:cubicBezTo>
                    <a:pt x="129" y="722"/>
                    <a:pt x="108" y="693"/>
                    <a:pt x="76" y="688"/>
                  </a:cubicBezTo>
                  <a:cubicBezTo>
                    <a:pt x="43" y="682"/>
                    <a:pt x="12" y="704"/>
                    <a:pt x="6" y="737"/>
                  </a:cubicBezTo>
                  <a:cubicBezTo>
                    <a:pt x="0" y="770"/>
                    <a:pt x="22" y="802"/>
                    <a:pt x="55" y="808"/>
                  </a:cubicBezTo>
                  <a:cubicBezTo>
                    <a:pt x="57" y="808"/>
                    <a:pt x="58" y="808"/>
                    <a:pt x="59" y="808"/>
                  </a:cubicBezTo>
                  <a:cubicBezTo>
                    <a:pt x="61" y="808"/>
                    <a:pt x="62" y="808"/>
                    <a:pt x="63" y="808"/>
                  </a:cubicBezTo>
                  <a:cubicBezTo>
                    <a:pt x="64" y="808"/>
                    <a:pt x="65" y="808"/>
                    <a:pt x="66" y="808"/>
                  </a:cubicBezTo>
                  <a:cubicBezTo>
                    <a:pt x="67" y="808"/>
                    <a:pt x="68" y="808"/>
                    <a:pt x="68" y="808"/>
                  </a:cubicBezTo>
                  <a:cubicBezTo>
                    <a:pt x="71" y="808"/>
                    <a:pt x="74" y="809"/>
                    <a:pt x="78" y="809"/>
                  </a:cubicBezTo>
                  <a:cubicBezTo>
                    <a:pt x="397" y="809"/>
                    <a:pt x="668" y="582"/>
                    <a:pt x="724" y="265"/>
                  </a:cubicBezTo>
                  <a:cubicBezTo>
                    <a:pt x="738" y="185"/>
                    <a:pt x="738" y="104"/>
                    <a:pt x="722" y="24"/>
                  </a:cubicBezTo>
                  <a:close/>
                </a:path>
              </a:pathLst>
            </a:custGeom>
            <a:solidFill>
              <a:srgbClr val="11111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27">
              <a:extLst>
                <a:ext uri="{FF2B5EF4-FFF2-40B4-BE49-F238E27FC236}">
                  <a16:creationId xmlns:a16="http://schemas.microsoft.com/office/drawing/2014/main" id="{8EE25BD0-4FE9-46C3-B220-D9AF32A25149}"/>
                </a:ext>
              </a:extLst>
            </p:cNvPr>
            <p:cNvSpPr>
              <a:spLocks/>
            </p:cNvSpPr>
            <p:nvPr/>
          </p:nvSpPr>
          <p:spPr bwMode="auto">
            <a:xfrm>
              <a:off x="0" y="194"/>
              <a:ext cx="311" cy="595"/>
            </a:xfrm>
            <a:custGeom>
              <a:avLst/>
              <a:gdLst>
                <a:gd name="T0" fmla="*/ 492 w 513"/>
                <a:gd name="T1" fmla="*/ 928 h 980"/>
                <a:gd name="T2" fmla="*/ 492 w 513"/>
                <a:gd name="T3" fmla="*/ 928 h 980"/>
                <a:gd name="T4" fmla="*/ 107 w 513"/>
                <a:gd name="T5" fmla="*/ 256 h 980"/>
                <a:gd name="T6" fmla="*/ 151 w 513"/>
                <a:gd name="T7" fmla="*/ 114 h 980"/>
                <a:gd name="T8" fmla="*/ 174 w 513"/>
                <a:gd name="T9" fmla="*/ 124 h 980"/>
                <a:gd name="T10" fmla="*/ 245 w 513"/>
                <a:gd name="T11" fmla="*/ 75 h 980"/>
                <a:gd name="T12" fmla="*/ 195 w 513"/>
                <a:gd name="T13" fmla="*/ 4 h 980"/>
                <a:gd name="T14" fmla="*/ 133 w 513"/>
                <a:gd name="T15" fmla="*/ 32 h 980"/>
                <a:gd name="T16" fmla="*/ 131 w 513"/>
                <a:gd name="T17" fmla="*/ 35 h 980"/>
                <a:gd name="T18" fmla="*/ 55 w 513"/>
                <a:gd name="T19" fmla="*/ 247 h 980"/>
                <a:gd name="T20" fmla="*/ 473 w 513"/>
                <a:gd name="T21" fmla="*/ 978 h 980"/>
                <a:gd name="T22" fmla="*/ 483 w 513"/>
                <a:gd name="T23" fmla="*/ 980 h 980"/>
                <a:gd name="T24" fmla="*/ 508 w 513"/>
                <a:gd name="T25" fmla="*/ 962 h 980"/>
                <a:gd name="T26" fmla="*/ 492 w 513"/>
                <a:gd name="T27" fmla="*/ 928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3" h="980">
                  <a:moveTo>
                    <a:pt x="492" y="928"/>
                  </a:moveTo>
                  <a:lnTo>
                    <a:pt x="492" y="928"/>
                  </a:lnTo>
                  <a:cubicBezTo>
                    <a:pt x="218" y="827"/>
                    <a:pt x="56" y="544"/>
                    <a:pt x="107" y="256"/>
                  </a:cubicBezTo>
                  <a:cubicBezTo>
                    <a:pt x="116" y="207"/>
                    <a:pt x="131" y="160"/>
                    <a:pt x="151" y="114"/>
                  </a:cubicBezTo>
                  <a:cubicBezTo>
                    <a:pt x="158" y="119"/>
                    <a:pt x="166" y="123"/>
                    <a:pt x="174" y="124"/>
                  </a:cubicBezTo>
                  <a:cubicBezTo>
                    <a:pt x="208" y="130"/>
                    <a:pt x="239" y="108"/>
                    <a:pt x="245" y="75"/>
                  </a:cubicBezTo>
                  <a:cubicBezTo>
                    <a:pt x="251" y="42"/>
                    <a:pt x="228" y="10"/>
                    <a:pt x="195" y="4"/>
                  </a:cubicBezTo>
                  <a:cubicBezTo>
                    <a:pt x="170" y="0"/>
                    <a:pt x="146" y="12"/>
                    <a:pt x="133" y="32"/>
                  </a:cubicBezTo>
                  <a:cubicBezTo>
                    <a:pt x="133" y="33"/>
                    <a:pt x="132" y="34"/>
                    <a:pt x="131" y="35"/>
                  </a:cubicBezTo>
                  <a:cubicBezTo>
                    <a:pt x="94" y="101"/>
                    <a:pt x="68" y="172"/>
                    <a:pt x="55" y="247"/>
                  </a:cubicBezTo>
                  <a:cubicBezTo>
                    <a:pt x="0" y="560"/>
                    <a:pt x="175" y="868"/>
                    <a:pt x="473" y="978"/>
                  </a:cubicBezTo>
                  <a:cubicBezTo>
                    <a:pt x="476" y="979"/>
                    <a:pt x="480" y="980"/>
                    <a:pt x="483" y="980"/>
                  </a:cubicBezTo>
                  <a:cubicBezTo>
                    <a:pt x="493" y="980"/>
                    <a:pt x="504" y="973"/>
                    <a:pt x="508" y="962"/>
                  </a:cubicBezTo>
                  <a:cubicBezTo>
                    <a:pt x="513" y="949"/>
                    <a:pt x="506" y="933"/>
                    <a:pt x="492" y="928"/>
                  </a:cubicBezTo>
                  <a:close/>
                </a:path>
              </a:pathLst>
            </a:custGeom>
            <a:solidFill>
              <a:srgbClr val="11111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28">
              <a:extLst>
                <a:ext uri="{FF2B5EF4-FFF2-40B4-BE49-F238E27FC236}">
                  <a16:creationId xmlns:a16="http://schemas.microsoft.com/office/drawing/2014/main" id="{E10A3AF3-0A7D-4F1B-A236-DB72FAAB96FB}"/>
                </a:ext>
              </a:extLst>
            </p:cNvPr>
            <p:cNvSpPr>
              <a:spLocks/>
            </p:cNvSpPr>
            <p:nvPr/>
          </p:nvSpPr>
          <p:spPr bwMode="auto">
            <a:xfrm>
              <a:off x="161" y="0"/>
              <a:ext cx="619" cy="275"/>
            </a:xfrm>
            <a:custGeom>
              <a:avLst/>
              <a:gdLst>
                <a:gd name="T0" fmla="*/ 47 w 1019"/>
                <a:gd name="T1" fmla="*/ 219 h 452"/>
                <a:gd name="T2" fmla="*/ 47 w 1019"/>
                <a:gd name="T3" fmla="*/ 219 h 452"/>
                <a:gd name="T4" fmla="*/ 542 w 1019"/>
                <a:gd name="T5" fmla="*/ 85 h 452"/>
                <a:gd name="T6" fmla="*/ 930 w 1019"/>
                <a:gd name="T7" fmla="*/ 332 h 452"/>
                <a:gd name="T8" fmla="*/ 896 w 1019"/>
                <a:gd name="T9" fmla="*/ 376 h 452"/>
                <a:gd name="T10" fmla="*/ 946 w 1019"/>
                <a:gd name="T11" fmla="*/ 447 h 452"/>
                <a:gd name="T12" fmla="*/ 1016 w 1019"/>
                <a:gd name="T13" fmla="*/ 397 h 452"/>
                <a:gd name="T14" fmla="*/ 1005 w 1019"/>
                <a:gd name="T15" fmla="*/ 351 h 452"/>
                <a:gd name="T16" fmla="*/ 551 w 1019"/>
                <a:gd name="T17" fmla="*/ 33 h 452"/>
                <a:gd name="T18" fmla="*/ 12 w 1019"/>
                <a:gd name="T19" fmla="*/ 178 h 452"/>
                <a:gd name="T20" fmla="*/ 9 w 1019"/>
                <a:gd name="T21" fmla="*/ 215 h 452"/>
                <a:gd name="T22" fmla="*/ 47 w 1019"/>
                <a:gd name="T23" fmla="*/ 2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9" h="452">
                  <a:moveTo>
                    <a:pt x="47" y="219"/>
                  </a:moveTo>
                  <a:lnTo>
                    <a:pt x="47" y="219"/>
                  </a:lnTo>
                  <a:cubicBezTo>
                    <a:pt x="184" y="103"/>
                    <a:pt x="365" y="54"/>
                    <a:pt x="542" y="85"/>
                  </a:cubicBezTo>
                  <a:cubicBezTo>
                    <a:pt x="700" y="113"/>
                    <a:pt x="838" y="202"/>
                    <a:pt x="930" y="332"/>
                  </a:cubicBezTo>
                  <a:cubicBezTo>
                    <a:pt x="913" y="340"/>
                    <a:pt x="900" y="356"/>
                    <a:pt x="896" y="376"/>
                  </a:cubicBezTo>
                  <a:cubicBezTo>
                    <a:pt x="891" y="409"/>
                    <a:pt x="913" y="441"/>
                    <a:pt x="946" y="447"/>
                  </a:cubicBezTo>
                  <a:cubicBezTo>
                    <a:pt x="979" y="452"/>
                    <a:pt x="1010" y="430"/>
                    <a:pt x="1016" y="397"/>
                  </a:cubicBezTo>
                  <a:cubicBezTo>
                    <a:pt x="1019" y="380"/>
                    <a:pt x="1015" y="364"/>
                    <a:pt x="1005" y="351"/>
                  </a:cubicBezTo>
                  <a:cubicBezTo>
                    <a:pt x="908" y="183"/>
                    <a:pt x="743" y="67"/>
                    <a:pt x="551" y="33"/>
                  </a:cubicBezTo>
                  <a:cubicBezTo>
                    <a:pt x="359" y="0"/>
                    <a:pt x="162" y="52"/>
                    <a:pt x="12" y="178"/>
                  </a:cubicBezTo>
                  <a:cubicBezTo>
                    <a:pt x="1" y="187"/>
                    <a:pt x="0" y="204"/>
                    <a:pt x="9" y="215"/>
                  </a:cubicBezTo>
                  <a:cubicBezTo>
                    <a:pt x="19" y="227"/>
                    <a:pt x="35" y="228"/>
                    <a:pt x="47" y="219"/>
                  </a:cubicBezTo>
                  <a:close/>
                </a:path>
              </a:pathLst>
            </a:custGeom>
            <a:solidFill>
              <a:srgbClr val="11111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29">
              <a:extLst>
                <a:ext uri="{FF2B5EF4-FFF2-40B4-BE49-F238E27FC236}">
                  <a16:creationId xmlns:a16="http://schemas.microsoft.com/office/drawing/2014/main" id="{6FA3FF84-F3BA-4A1D-AD53-342DEDAE80A0}"/>
                </a:ext>
              </a:extLst>
            </p:cNvPr>
            <p:cNvSpPr>
              <a:spLocks/>
            </p:cNvSpPr>
            <p:nvPr/>
          </p:nvSpPr>
          <p:spPr bwMode="auto">
            <a:xfrm>
              <a:off x="320" y="144"/>
              <a:ext cx="211" cy="226"/>
            </a:xfrm>
            <a:custGeom>
              <a:avLst/>
              <a:gdLst>
                <a:gd name="T0" fmla="*/ 22 w 347"/>
                <a:gd name="T1" fmla="*/ 373 h 373"/>
                <a:gd name="T2" fmla="*/ 22 w 347"/>
                <a:gd name="T3" fmla="*/ 373 h 373"/>
                <a:gd name="T4" fmla="*/ 43 w 347"/>
                <a:gd name="T5" fmla="*/ 351 h 373"/>
                <a:gd name="T6" fmla="*/ 43 w 347"/>
                <a:gd name="T7" fmla="*/ 308 h 373"/>
                <a:gd name="T8" fmla="*/ 46 w 347"/>
                <a:gd name="T9" fmla="*/ 301 h 373"/>
                <a:gd name="T10" fmla="*/ 131 w 347"/>
                <a:gd name="T11" fmla="*/ 246 h 373"/>
                <a:gd name="T12" fmla="*/ 145 w 347"/>
                <a:gd name="T13" fmla="*/ 224 h 373"/>
                <a:gd name="T14" fmla="*/ 145 w 347"/>
                <a:gd name="T15" fmla="*/ 164 h 373"/>
                <a:gd name="T16" fmla="*/ 135 w 347"/>
                <a:gd name="T17" fmla="*/ 147 h 373"/>
                <a:gd name="T18" fmla="*/ 132 w 347"/>
                <a:gd name="T19" fmla="*/ 141 h 373"/>
                <a:gd name="T20" fmla="*/ 132 w 347"/>
                <a:gd name="T21" fmla="*/ 78 h 373"/>
                <a:gd name="T22" fmla="*/ 167 w 347"/>
                <a:gd name="T23" fmla="*/ 43 h 373"/>
                <a:gd name="T24" fmla="*/ 180 w 347"/>
                <a:gd name="T25" fmla="*/ 43 h 373"/>
                <a:gd name="T26" fmla="*/ 216 w 347"/>
                <a:gd name="T27" fmla="*/ 78 h 373"/>
                <a:gd name="T28" fmla="*/ 216 w 347"/>
                <a:gd name="T29" fmla="*/ 141 h 373"/>
                <a:gd name="T30" fmla="*/ 213 w 347"/>
                <a:gd name="T31" fmla="*/ 146 h 373"/>
                <a:gd name="T32" fmla="*/ 203 w 347"/>
                <a:gd name="T33" fmla="*/ 164 h 373"/>
                <a:gd name="T34" fmla="*/ 203 w 347"/>
                <a:gd name="T35" fmla="*/ 224 h 373"/>
                <a:gd name="T36" fmla="*/ 216 w 347"/>
                <a:gd name="T37" fmla="*/ 246 h 373"/>
                <a:gd name="T38" fmla="*/ 220 w 347"/>
                <a:gd name="T39" fmla="*/ 248 h 373"/>
                <a:gd name="T40" fmla="*/ 301 w 347"/>
                <a:gd name="T41" fmla="*/ 301 h 373"/>
                <a:gd name="T42" fmla="*/ 304 w 347"/>
                <a:gd name="T43" fmla="*/ 308 h 373"/>
                <a:gd name="T44" fmla="*/ 304 w 347"/>
                <a:gd name="T45" fmla="*/ 351 h 373"/>
                <a:gd name="T46" fmla="*/ 326 w 347"/>
                <a:gd name="T47" fmla="*/ 373 h 373"/>
                <a:gd name="T48" fmla="*/ 347 w 347"/>
                <a:gd name="T49" fmla="*/ 351 h 373"/>
                <a:gd name="T50" fmla="*/ 347 w 347"/>
                <a:gd name="T51" fmla="*/ 308 h 373"/>
                <a:gd name="T52" fmla="*/ 328 w 347"/>
                <a:gd name="T53" fmla="*/ 268 h 373"/>
                <a:gd name="T54" fmla="*/ 245 w 347"/>
                <a:gd name="T55" fmla="*/ 213 h 373"/>
                <a:gd name="T56" fmla="*/ 245 w 347"/>
                <a:gd name="T57" fmla="*/ 174 h 373"/>
                <a:gd name="T58" fmla="*/ 258 w 347"/>
                <a:gd name="T59" fmla="*/ 141 h 373"/>
                <a:gd name="T60" fmla="*/ 258 w 347"/>
                <a:gd name="T61" fmla="*/ 78 h 373"/>
                <a:gd name="T62" fmla="*/ 180 w 347"/>
                <a:gd name="T63" fmla="*/ 0 h 373"/>
                <a:gd name="T64" fmla="*/ 166 w 347"/>
                <a:gd name="T65" fmla="*/ 0 h 373"/>
                <a:gd name="T66" fmla="*/ 88 w 347"/>
                <a:gd name="T67" fmla="*/ 78 h 373"/>
                <a:gd name="T68" fmla="*/ 88 w 347"/>
                <a:gd name="T69" fmla="*/ 141 h 373"/>
                <a:gd name="T70" fmla="*/ 101 w 347"/>
                <a:gd name="T71" fmla="*/ 174 h 373"/>
                <a:gd name="T72" fmla="*/ 101 w 347"/>
                <a:gd name="T73" fmla="*/ 213 h 373"/>
                <a:gd name="T74" fmla="*/ 20 w 347"/>
                <a:gd name="T75" fmla="*/ 268 h 373"/>
                <a:gd name="T76" fmla="*/ 0 w 347"/>
                <a:gd name="T77" fmla="*/ 308 h 373"/>
                <a:gd name="T78" fmla="*/ 0 w 347"/>
                <a:gd name="T79" fmla="*/ 351 h 373"/>
                <a:gd name="T80" fmla="*/ 22 w 347"/>
                <a:gd name="T8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7" h="373">
                  <a:moveTo>
                    <a:pt x="22" y="373"/>
                  </a:moveTo>
                  <a:lnTo>
                    <a:pt x="22" y="373"/>
                  </a:lnTo>
                  <a:cubicBezTo>
                    <a:pt x="33" y="373"/>
                    <a:pt x="43" y="362"/>
                    <a:pt x="43" y="351"/>
                  </a:cubicBezTo>
                  <a:lnTo>
                    <a:pt x="43" y="308"/>
                  </a:lnTo>
                  <a:cubicBezTo>
                    <a:pt x="43" y="305"/>
                    <a:pt x="44" y="303"/>
                    <a:pt x="46" y="301"/>
                  </a:cubicBezTo>
                  <a:cubicBezTo>
                    <a:pt x="83" y="271"/>
                    <a:pt x="122" y="250"/>
                    <a:pt x="131" y="246"/>
                  </a:cubicBezTo>
                  <a:cubicBezTo>
                    <a:pt x="139" y="243"/>
                    <a:pt x="145" y="234"/>
                    <a:pt x="145" y="224"/>
                  </a:cubicBezTo>
                  <a:lnTo>
                    <a:pt x="145" y="164"/>
                  </a:lnTo>
                  <a:cubicBezTo>
                    <a:pt x="145" y="157"/>
                    <a:pt x="141" y="150"/>
                    <a:pt x="135" y="147"/>
                  </a:cubicBezTo>
                  <a:cubicBezTo>
                    <a:pt x="133" y="145"/>
                    <a:pt x="132" y="144"/>
                    <a:pt x="132" y="141"/>
                  </a:cubicBezTo>
                  <a:lnTo>
                    <a:pt x="132" y="78"/>
                  </a:lnTo>
                  <a:cubicBezTo>
                    <a:pt x="132" y="59"/>
                    <a:pt x="148" y="43"/>
                    <a:pt x="167" y="43"/>
                  </a:cubicBezTo>
                  <a:lnTo>
                    <a:pt x="180" y="43"/>
                  </a:lnTo>
                  <a:cubicBezTo>
                    <a:pt x="199" y="43"/>
                    <a:pt x="216" y="59"/>
                    <a:pt x="216" y="78"/>
                  </a:cubicBezTo>
                  <a:lnTo>
                    <a:pt x="216" y="141"/>
                  </a:lnTo>
                  <a:cubicBezTo>
                    <a:pt x="216" y="144"/>
                    <a:pt x="215" y="145"/>
                    <a:pt x="213" y="146"/>
                  </a:cubicBezTo>
                  <a:cubicBezTo>
                    <a:pt x="207" y="150"/>
                    <a:pt x="203" y="157"/>
                    <a:pt x="203" y="164"/>
                  </a:cubicBezTo>
                  <a:lnTo>
                    <a:pt x="203" y="224"/>
                  </a:lnTo>
                  <a:cubicBezTo>
                    <a:pt x="203" y="234"/>
                    <a:pt x="208" y="243"/>
                    <a:pt x="216" y="246"/>
                  </a:cubicBezTo>
                  <a:lnTo>
                    <a:pt x="220" y="248"/>
                  </a:lnTo>
                  <a:cubicBezTo>
                    <a:pt x="233" y="255"/>
                    <a:pt x="268" y="274"/>
                    <a:pt x="301" y="301"/>
                  </a:cubicBezTo>
                  <a:cubicBezTo>
                    <a:pt x="303" y="303"/>
                    <a:pt x="304" y="305"/>
                    <a:pt x="304" y="308"/>
                  </a:cubicBezTo>
                  <a:lnTo>
                    <a:pt x="304" y="351"/>
                  </a:lnTo>
                  <a:cubicBezTo>
                    <a:pt x="304" y="362"/>
                    <a:pt x="314" y="373"/>
                    <a:pt x="326" y="373"/>
                  </a:cubicBezTo>
                  <a:cubicBezTo>
                    <a:pt x="337" y="373"/>
                    <a:pt x="347" y="362"/>
                    <a:pt x="347" y="351"/>
                  </a:cubicBezTo>
                  <a:lnTo>
                    <a:pt x="347" y="308"/>
                  </a:lnTo>
                  <a:cubicBezTo>
                    <a:pt x="347" y="293"/>
                    <a:pt x="340" y="278"/>
                    <a:pt x="328" y="268"/>
                  </a:cubicBezTo>
                  <a:cubicBezTo>
                    <a:pt x="295" y="240"/>
                    <a:pt x="259" y="221"/>
                    <a:pt x="245" y="213"/>
                  </a:cubicBezTo>
                  <a:lnTo>
                    <a:pt x="245" y="174"/>
                  </a:lnTo>
                  <a:cubicBezTo>
                    <a:pt x="253" y="165"/>
                    <a:pt x="258" y="153"/>
                    <a:pt x="258" y="141"/>
                  </a:cubicBezTo>
                  <a:lnTo>
                    <a:pt x="258" y="78"/>
                  </a:lnTo>
                  <a:cubicBezTo>
                    <a:pt x="258" y="35"/>
                    <a:pt x="223" y="0"/>
                    <a:pt x="180" y="0"/>
                  </a:cubicBezTo>
                  <a:lnTo>
                    <a:pt x="166" y="0"/>
                  </a:lnTo>
                  <a:cubicBezTo>
                    <a:pt x="123" y="0"/>
                    <a:pt x="88" y="35"/>
                    <a:pt x="88" y="78"/>
                  </a:cubicBezTo>
                  <a:lnTo>
                    <a:pt x="88" y="141"/>
                  </a:lnTo>
                  <a:cubicBezTo>
                    <a:pt x="88" y="153"/>
                    <a:pt x="92" y="165"/>
                    <a:pt x="101" y="174"/>
                  </a:cubicBezTo>
                  <a:lnTo>
                    <a:pt x="101" y="213"/>
                  </a:lnTo>
                  <a:cubicBezTo>
                    <a:pt x="84" y="222"/>
                    <a:pt x="50" y="241"/>
                    <a:pt x="20" y="268"/>
                  </a:cubicBezTo>
                  <a:cubicBezTo>
                    <a:pt x="8" y="277"/>
                    <a:pt x="0" y="292"/>
                    <a:pt x="0" y="308"/>
                  </a:cubicBezTo>
                  <a:lnTo>
                    <a:pt x="0" y="351"/>
                  </a:lnTo>
                  <a:cubicBezTo>
                    <a:pt x="0" y="362"/>
                    <a:pt x="10" y="373"/>
                    <a:pt x="22" y="373"/>
                  </a:cubicBezTo>
                  <a:close/>
                </a:path>
              </a:pathLst>
            </a:custGeom>
            <a:solidFill>
              <a:srgbClr val="11111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30">
              <a:extLst>
                <a:ext uri="{FF2B5EF4-FFF2-40B4-BE49-F238E27FC236}">
                  <a16:creationId xmlns:a16="http://schemas.microsoft.com/office/drawing/2014/main" id="{72F8697E-8CDA-4AF5-8D35-B76429F414FB}"/>
                </a:ext>
              </a:extLst>
            </p:cNvPr>
            <p:cNvSpPr>
              <a:spLocks/>
            </p:cNvSpPr>
            <p:nvPr/>
          </p:nvSpPr>
          <p:spPr bwMode="auto">
            <a:xfrm>
              <a:off x="162" y="384"/>
              <a:ext cx="212" cy="226"/>
            </a:xfrm>
            <a:custGeom>
              <a:avLst/>
              <a:gdLst>
                <a:gd name="T0" fmla="*/ 247 w 349"/>
                <a:gd name="T1" fmla="*/ 213 h 372"/>
                <a:gd name="T2" fmla="*/ 247 w 349"/>
                <a:gd name="T3" fmla="*/ 213 h 372"/>
                <a:gd name="T4" fmla="*/ 247 w 349"/>
                <a:gd name="T5" fmla="*/ 174 h 372"/>
                <a:gd name="T6" fmla="*/ 259 w 349"/>
                <a:gd name="T7" fmla="*/ 141 h 372"/>
                <a:gd name="T8" fmla="*/ 259 w 349"/>
                <a:gd name="T9" fmla="*/ 78 h 372"/>
                <a:gd name="T10" fmla="*/ 181 w 349"/>
                <a:gd name="T11" fmla="*/ 0 h 372"/>
                <a:gd name="T12" fmla="*/ 168 w 349"/>
                <a:gd name="T13" fmla="*/ 0 h 372"/>
                <a:gd name="T14" fmla="*/ 90 w 349"/>
                <a:gd name="T15" fmla="*/ 78 h 372"/>
                <a:gd name="T16" fmla="*/ 90 w 349"/>
                <a:gd name="T17" fmla="*/ 141 h 372"/>
                <a:gd name="T18" fmla="*/ 102 w 349"/>
                <a:gd name="T19" fmla="*/ 174 h 372"/>
                <a:gd name="T20" fmla="*/ 102 w 349"/>
                <a:gd name="T21" fmla="*/ 213 h 372"/>
                <a:gd name="T22" fmla="*/ 19 w 349"/>
                <a:gd name="T23" fmla="*/ 268 h 372"/>
                <a:gd name="T24" fmla="*/ 0 w 349"/>
                <a:gd name="T25" fmla="*/ 308 h 372"/>
                <a:gd name="T26" fmla="*/ 0 w 349"/>
                <a:gd name="T27" fmla="*/ 351 h 372"/>
                <a:gd name="T28" fmla="*/ 21 w 349"/>
                <a:gd name="T29" fmla="*/ 372 h 372"/>
                <a:gd name="T30" fmla="*/ 43 w 349"/>
                <a:gd name="T31" fmla="*/ 351 h 372"/>
                <a:gd name="T32" fmla="*/ 43 w 349"/>
                <a:gd name="T33" fmla="*/ 308 h 372"/>
                <a:gd name="T34" fmla="*/ 46 w 349"/>
                <a:gd name="T35" fmla="*/ 301 h 372"/>
                <a:gd name="T36" fmla="*/ 131 w 349"/>
                <a:gd name="T37" fmla="*/ 246 h 372"/>
                <a:gd name="T38" fmla="*/ 144 w 349"/>
                <a:gd name="T39" fmla="*/ 224 h 372"/>
                <a:gd name="T40" fmla="*/ 144 w 349"/>
                <a:gd name="T41" fmla="*/ 164 h 372"/>
                <a:gd name="T42" fmla="*/ 135 w 349"/>
                <a:gd name="T43" fmla="*/ 147 h 372"/>
                <a:gd name="T44" fmla="*/ 132 w 349"/>
                <a:gd name="T45" fmla="*/ 141 h 372"/>
                <a:gd name="T46" fmla="*/ 132 w 349"/>
                <a:gd name="T47" fmla="*/ 78 h 372"/>
                <a:gd name="T48" fmla="*/ 167 w 349"/>
                <a:gd name="T49" fmla="*/ 43 h 372"/>
                <a:gd name="T50" fmla="*/ 180 w 349"/>
                <a:gd name="T51" fmla="*/ 43 h 372"/>
                <a:gd name="T52" fmla="*/ 215 w 349"/>
                <a:gd name="T53" fmla="*/ 78 h 372"/>
                <a:gd name="T54" fmla="*/ 215 w 349"/>
                <a:gd name="T55" fmla="*/ 141 h 372"/>
                <a:gd name="T56" fmla="*/ 213 w 349"/>
                <a:gd name="T57" fmla="*/ 146 h 372"/>
                <a:gd name="T58" fmla="*/ 203 w 349"/>
                <a:gd name="T59" fmla="*/ 164 h 372"/>
                <a:gd name="T60" fmla="*/ 203 w 349"/>
                <a:gd name="T61" fmla="*/ 224 h 372"/>
                <a:gd name="T62" fmla="*/ 216 w 349"/>
                <a:gd name="T63" fmla="*/ 246 h 372"/>
                <a:gd name="T64" fmla="*/ 219 w 349"/>
                <a:gd name="T65" fmla="*/ 248 h 372"/>
                <a:gd name="T66" fmla="*/ 301 w 349"/>
                <a:gd name="T67" fmla="*/ 301 h 372"/>
                <a:gd name="T68" fmla="*/ 304 w 349"/>
                <a:gd name="T69" fmla="*/ 308 h 372"/>
                <a:gd name="T70" fmla="*/ 304 w 349"/>
                <a:gd name="T71" fmla="*/ 351 h 372"/>
                <a:gd name="T72" fmla="*/ 327 w 349"/>
                <a:gd name="T73" fmla="*/ 372 h 372"/>
                <a:gd name="T74" fmla="*/ 349 w 349"/>
                <a:gd name="T75" fmla="*/ 351 h 372"/>
                <a:gd name="T76" fmla="*/ 349 w 349"/>
                <a:gd name="T77" fmla="*/ 308 h 372"/>
                <a:gd name="T78" fmla="*/ 330 w 349"/>
                <a:gd name="T79" fmla="*/ 268 h 372"/>
                <a:gd name="T80" fmla="*/ 247 w 349"/>
                <a:gd name="T81" fmla="*/ 2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9" h="372">
                  <a:moveTo>
                    <a:pt x="247" y="213"/>
                  </a:moveTo>
                  <a:lnTo>
                    <a:pt x="247" y="213"/>
                  </a:lnTo>
                  <a:lnTo>
                    <a:pt x="247" y="174"/>
                  </a:lnTo>
                  <a:cubicBezTo>
                    <a:pt x="255" y="165"/>
                    <a:pt x="259" y="153"/>
                    <a:pt x="259" y="141"/>
                  </a:cubicBezTo>
                  <a:lnTo>
                    <a:pt x="259" y="78"/>
                  </a:lnTo>
                  <a:cubicBezTo>
                    <a:pt x="259" y="35"/>
                    <a:pt x="224" y="0"/>
                    <a:pt x="181" y="0"/>
                  </a:cubicBezTo>
                  <a:lnTo>
                    <a:pt x="168" y="0"/>
                  </a:lnTo>
                  <a:cubicBezTo>
                    <a:pt x="125" y="0"/>
                    <a:pt x="90" y="35"/>
                    <a:pt x="90" y="78"/>
                  </a:cubicBezTo>
                  <a:lnTo>
                    <a:pt x="90" y="141"/>
                  </a:lnTo>
                  <a:cubicBezTo>
                    <a:pt x="90" y="153"/>
                    <a:pt x="94" y="165"/>
                    <a:pt x="102" y="174"/>
                  </a:cubicBezTo>
                  <a:lnTo>
                    <a:pt x="102" y="213"/>
                  </a:lnTo>
                  <a:cubicBezTo>
                    <a:pt x="88" y="221"/>
                    <a:pt x="52" y="240"/>
                    <a:pt x="19" y="268"/>
                  </a:cubicBezTo>
                  <a:cubicBezTo>
                    <a:pt x="7" y="277"/>
                    <a:pt x="0" y="292"/>
                    <a:pt x="0" y="308"/>
                  </a:cubicBezTo>
                  <a:lnTo>
                    <a:pt x="0" y="351"/>
                  </a:lnTo>
                  <a:cubicBezTo>
                    <a:pt x="0" y="362"/>
                    <a:pt x="10" y="372"/>
                    <a:pt x="21" y="372"/>
                  </a:cubicBezTo>
                  <a:cubicBezTo>
                    <a:pt x="33" y="372"/>
                    <a:pt x="43" y="362"/>
                    <a:pt x="43" y="351"/>
                  </a:cubicBezTo>
                  <a:lnTo>
                    <a:pt x="43" y="308"/>
                  </a:lnTo>
                  <a:cubicBezTo>
                    <a:pt x="43" y="305"/>
                    <a:pt x="44" y="302"/>
                    <a:pt x="46" y="301"/>
                  </a:cubicBezTo>
                  <a:cubicBezTo>
                    <a:pt x="83" y="271"/>
                    <a:pt x="122" y="250"/>
                    <a:pt x="131" y="246"/>
                  </a:cubicBezTo>
                  <a:cubicBezTo>
                    <a:pt x="139" y="243"/>
                    <a:pt x="144" y="234"/>
                    <a:pt x="144" y="224"/>
                  </a:cubicBezTo>
                  <a:lnTo>
                    <a:pt x="144" y="164"/>
                  </a:lnTo>
                  <a:cubicBezTo>
                    <a:pt x="144" y="157"/>
                    <a:pt x="141" y="150"/>
                    <a:pt x="135" y="147"/>
                  </a:cubicBezTo>
                  <a:cubicBezTo>
                    <a:pt x="133" y="145"/>
                    <a:pt x="132" y="143"/>
                    <a:pt x="132" y="141"/>
                  </a:cubicBezTo>
                  <a:lnTo>
                    <a:pt x="132" y="78"/>
                  </a:lnTo>
                  <a:cubicBezTo>
                    <a:pt x="132" y="59"/>
                    <a:pt x="148" y="43"/>
                    <a:pt x="167" y="43"/>
                  </a:cubicBezTo>
                  <a:lnTo>
                    <a:pt x="180" y="43"/>
                  </a:lnTo>
                  <a:cubicBezTo>
                    <a:pt x="199" y="43"/>
                    <a:pt x="215" y="59"/>
                    <a:pt x="215" y="78"/>
                  </a:cubicBezTo>
                  <a:lnTo>
                    <a:pt x="215" y="141"/>
                  </a:lnTo>
                  <a:cubicBezTo>
                    <a:pt x="215" y="143"/>
                    <a:pt x="214" y="145"/>
                    <a:pt x="213" y="146"/>
                  </a:cubicBezTo>
                  <a:cubicBezTo>
                    <a:pt x="206" y="150"/>
                    <a:pt x="203" y="157"/>
                    <a:pt x="203" y="164"/>
                  </a:cubicBezTo>
                  <a:lnTo>
                    <a:pt x="203" y="224"/>
                  </a:lnTo>
                  <a:cubicBezTo>
                    <a:pt x="203" y="234"/>
                    <a:pt x="208" y="243"/>
                    <a:pt x="216" y="246"/>
                  </a:cubicBezTo>
                  <a:lnTo>
                    <a:pt x="219" y="248"/>
                  </a:lnTo>
                  <a:cubicBezTo>
                    <a:pt x="233" y="255"/>
                    <a:pt x="268" y="274"/>
                    <a:pt x="301" y="301"/>
                  </a:cubicBezTo>
                  <a:cubicBezTo>
                    <a:pt x="303" y="302"/>
                    <a:pt x="304" y="305"/>
                    <a:pt x="304" y="308"/>
                  </a:cubicBezTo>
                  <a:lnTo>
                    <a:pt x="304" y="351"/>
                  </a:lnTo>
                  <a:cubicBezTo>
                    <a:pt x="304" y="364"/>
                    <a:pt x="316" y="372"/>
                    <a:pt x="327" y="372"/>
                  </a:cubicBezTo>
                  <a:cubicBezTo>
                    <a:pt x="339" y="372"/>
                    <a:pt x="349" y="362"/>
                    <a:pt x="349" y="351"/>
                  </a:cubicBezTo>
                  <a:lnTo>
                    <a:pt x="349" y="308"/>
                  </a:lnTo>
                  <a:cubicBezTo>
                    <a:pt x="349" y="293"/>
                    <a:pt x="342" y="278"/>
                    <a:pt x="330" y="268"/>
                  </a:cubicBezTo>
                  <a:cubicBezTo>
                    <a:pt x="297" y="240"/>
                    <a:pt x="261" y="221"/>
                    <a:pt x="247" y="213"/>
                  </a:cubicBezTo>
                  <a:close/>
                </a:path>
              </a:pathLst>
            </a:custGeom>
            <a:solidFill>
              <a:srgbClr val="11111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31">
              <a:extLst>
                <a:ext uri="{FF2B5EF4-FFF2-40B4-BE49-F238E27FC236}">
                  <a16:creationId xmlns:a16="http://schemas.microsoft.com/office/drawing/2014/main" id="{2C276D13-01FC-4385-9AF3-488C52DADE10}"/>
                </a:ext>
              </a:extLst>
            </p:cNvPr>
            <p:cNvSpPr>
              <a:spLocks/>
            </p:cNvSpPr>
            <p:nvPr/>
          </p:nvSpPr>
          <p:spPr bwMode="auto">
            <a:xfrm>
              <a:off x="477" y="384"/>
              <a:ext cx="211" cy="226"/>
            </a:xfrm>
            <a:custGeom>
              <a:avLst/>
              <a:gdLst>
                <a:gd name="T0" fmla="*/ 329 w 348"/>
                <a:gd name="T1" fmla="*/ 268 h 372"/>
                <a:gd name="T2" fmla="*/ 329 w 348"/>
                <a:gd name="T3" fmla="*/ 268 h 372"/>
                <a:gd name="T4" fmla="*/ 245 w 348"/>
                <a:gd name="T5" fmla="*/ 213 h 372"/>
                <a:gd name="T6" fmla="*/ 245 w 348"/>
                <a:gd name="T7" fmla="*/ 174 h 372"/>
                <a:gd name="T8" fmla="*/ 260 w 348"/>
                <a:gd name="T9" fmla="*/ 141 h 372"/>
                <a:gd name="T10" fmla="*/ 260 w 348"/>
                <a:gd name="T11" fmla="*/ 78 h 372"/>
                <a:gd name="T12" fmla="*/ 182 w 348"/>
                <a:gd name="T13" fmla="*/ 0 h 372"/>
                <a:gd name="T14" fmla="*/ 168 w 348"/>
                <a:gd name="T15" fmla="*/ 0 h 372"/>
                <a:gd name="T16" fmla="*/ 90 w 348"/>
                <a:gd name="T17" fmla="*/ 78 h 372"/>
                <a:gd name="T18" fmla="*/ 90 w 348"/>
                <a:gd name="T19" fmla="*/ 141 h 372"/>
                <a:gd name="T20" fmla="*/ 103 w 348"/>
                <a:gd name="T21" fmla="*/ 174 h 372"/>
                <a:gd name="T22" fmla="*/ 103 w 348"/>
                <a:gd name="T23" fmla="*/ 213 h 372"/>
                <a:gd name="T24" fmla="*/ 20 w 348"/>
                <a:gd name="T25" fmla="*/ 268 h 372"/>
                <a:gd name="T26" fmla="*/ 0 w 348"/>
                <a:gd name="T27" fmla="*/ 308 h 372"/>
                <a:gd name="T28" fmla="*/ 0 w 348"/>
                <a:gd name="T29" fmla="*/ 351 h 372"/>
                <a:gd name="T30" fmla="*/ 22 w 348"/>
                <a:gd name="T31" fmla="*/ 372 h 372"/>
                <a:gd name="T32" fmla="*/ 44 w 348"/>
                <a:gd name="T33" fmla="*/ 351 h 372"/>
                <a:gd name="T34" fmla="*/ 44 w 348"/>
                <a:gd name="T35" fmla="*/ 308 h 372"/>
                <a:gd name="T36" fmla="*/ 47 w 348"/>
                <a:gd name="T37" fmla="*/ 301 h 372"/>
                <a:gd name="T38" fmla="*/ 131 w 348"/>
                <a:gd name="T39" fmla="*/ 246 h 372"/>
                <a:gd name="T40" fmla="*/ 145 w 348"/>
                <a:gd name="T41" fmla="*/ 224 h 372"/>
                <a:gd name="T42" fmla="*/ 145 w 348"/>
                <a:gd name="T43" fmla="*/ 164 h 372"/>
                <a:gd name="T44" fmla="*/ 135 w 348"/>
                <a:gd name="T45" fmla="*/ 147 h 372"/>
                <a:gd name="T46" fmla="*/ 132 w 348"/>
                <a:gd name="T47" fmla="*/ 141 h 372"/>
                <a:gd name="T48" fmla="*/ 132 w 348"/>
                <a:gd name="T49" fmla="*/ 78 h 372"/>
                <a:gd name="T50" fmla="*/ 167 w 348"/>
                <a:gd name="T51" fmla="*/ 43 h 372"/>
                <a:gd name="T52" fmla="*/ 181 w 348"/>
                <a:gd name="T53" fmla="*/ 43 h 372"/>
                <a:gd name="T54" fmla="*/ 216 w 348"/>
                <a:gd name="T55" fmla="*/ 78 h 372"/>
                <a:gd name="T56" fmla="*/ 216 w 348"/>
                <a:gd name="T57" fmla="*/ 141 h 372"/>
                <a:gd name="T58" fmla="*/ 214 w 348"/>
                <a:gd name="T59" fmla="*/ 146 h 372"/>
                <a:gd name="T60" fmla="*/ 203 w 348"/>
                <a:gd name="T61" fmla="*/ 164 h 372"/>
                <a:gd name="T62" fmla="*/ 203 w 348"/>
                <a:gd name="T63" fmla="*/ 224 h 372"/>
                <a:gd name="T64" fmla="*/ 216 w 348"/>
                <a:gd name="T65" fmla="*/ 246 h 372"/>
                <a:gd name="T66" fmla="*/ 220 w 348"/>
                <a:gd name="T67" fmla="*/ 248 h 372"/>
                <a:gd name="T68" fmla="*/ 302 w 348"/>
                <a:gd name="T69" fmla="*/ 301 h 372"/>
                <a:gd name="T70" fmla="*/ 305 w 348"/>
                <a:gd name="T71" fmla="*/ 308 h 372"/>
                <a:gd name="T72" fmla="*/ 305 w 348"/>
                <a:gd name="T73" fmla="*/ 351 h 372"/>
                <a:gd name="T74" fmla="*/ 326 w 348"/>
                <a:gd name="T75" fmla="*/ 372 h 372"/>
                <a:gd name="T76" fmla="*/ 348 w 348"/>
                <a:gd name="T77" fmla="*/ 351 h 372"/>
                <a:gd name="T78" fmla="*/ 348 w 348"/>
                <a:gd name="T79" fmla="*/ 308 h 372"/>
                <a:gd name="T80" fmla="*/ 329 w 348"/>
                <a:gd name="T81" fmla="*/ 26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8" h="372">
                  <a:moveTo>
                    <a:pt x="329" y="268"/>
                  </a:moveTo>
                  <a:lnTo>
                    <a:pt x="329" y="268"/>
                  </a:lnTo>
                  <a:cubicBezTo>
                    <a:pt x="295" y="240"/>
                    <a:pt x="260" y="221"/>
                    <a:pt x="245" y="213"/>
                  </a:cubicBezTo>
                  <a:lnTo>
                    <a:pt x="245" y="174"/>
                  </a:lnTo>
                  <a:cubicBezTo>
                    <a:pt x="253" y="166"/>
                    <a:pt x="258" y="155"/>
                    <a:pt x="260" y="141"/>
                  </a:cubicBezTo>
                  <a:lnTo>
                    <a:pt x="260" y="78"/>
                  </a:lnTo>
                  <a:cubicBezTo>
                    <a:pt x="260" y="35"/>
                    <a:pt x="225" y="0"/>
                    <a:pt x="182" y="0"/>
                  </a:cubicBezTo>
                  <a:lnTo>
                    <a:pt x="168" y="0"/>
                  </a:lnTo>
                  <a:cubicBezTo>
                    <a:pt x="125" y="0"/>
                    <a:pt x="90" y="35"/>
                    <a:pt x="90" y="78"/>
                  </a:cubicBezTo>
                  <a:lnTo>
                    <a:pt x="90" y="141"/>
                  </a:lnTo>
                  <a:cubicBezTo>
                    <a:pt x="90" y="153"/>
                    <a:pt x="95" y="165"/>
                    <a:pt x="103" y="174"/>
                  </a:cubicBezTo>
                  <a:lnTo>
                    <a:pt x="103" y="213"/>
                  </a:lnTo>
                  <a:cubicBezTo>
                    <a:pt x="88" y="221"/>
                    <a:pt x="53" y="240"/>
                    <a:pt x="20" y="268"/>
                  </a:cubicBezTo>
                  <a:cubicBezTo>
                    <a:pt x="8" y="277"/>
                    <a:pt x="0" y="292"/>
                    <a:pt x="0" y="308"/>
                  </a:cubicBezTo>
                  <a:lnTo>
                    <a:pt x="0" y="351"/>
                  </a:lnTo>
                  <a:cubicBezTo>
                    <a:pt x="0" y="362"/>
                    <a:pt x="11" y="372"/>
                    <a:pt x="22" y="372"/>
                  </a:cubicBezTo>
                  <a:cubicBezTo>
                    <a:pt x="33" y="372"/>
                    <a:pt x="44" y="362"/>
                    <a:pt x="44" y="351"/>
                  </a:cubicBezTo>
                  <a:lnTo>
                    <a:pt x="44" y="308"/>
                  </a:lnTo>
                  <a:cubicBezTo>
                    <a:pt x="44" y="305"/>
                    <a:pt x="45" y="302"/>
                    <a:pt x="47" y="301"/>
                  </a:cubicBezTo>
                  <a:cubicBezTo>
                    <a:pt x="83" y="271"/>
                    <a:pt x="123" y="250"/>
                    <a:pt x="131" y="246"/>
                  </a:cubicBezTo>
                  <a:cubicBezTo>
                    <a:pt x="140" y="243"/>
                    <a:pt x="145" y="234"/>
                    <a:pt x="145" y="224"/>
                  </a:cubicBezTo>
                  <a:lnTo>
                    <a:pt x="145" y="164"/>
                  </a:lnTo>
                  <a:cubicBezTo>
                    <a:pt x="145" y="157"/>
                    <a:pt x="141" y="150"/>
                    <a:pt x="135" y="147"/>
                  </a:cubicBezTo>
                  <a:cubicBezTo>
                    <a:pt x="133" y="145"/>
                    <a:pt x="132" y="143"/>
                    <a:pt x="132" y="141"/>
                  </a:cubicBezTo>
                  <a:lnTo>
                    <a:pt x="132" y="78"/>
                  </a:lnTo>
                  <a:cubicBezTo>
                    <a:pt x="132" y="59"/>
                    <a:pt x="148" y="43"/>
                    <a:pt x="167" y="43"/>
                  </a:cubicBezTo>
                  <a:lnTo>
                    <a:pt x="181" y="43"/>
                  </a:lnTo>
                  <a:cubicBezTo>
                    <a:pt x="200" y="43"/>
                    <a:pt x="216" y="59"/>
                    <a:pt x="216" y="78"/>
                  </a:cubicBezTo>
                  <a:lnTo>
                    <a:pt x="216" y="141"/>
                  </a:lnTo>
                  <a:cubicBezTo>
                    <a:pt x="216" y="143"/>
                    <a:pt x="215" y="145"/>
                    <a:pt x="214" y="146"/>
                  </a:cubicBezTo>
                  <a:cubicBezTo>
                    <a:pt x="207" y="150"/>
                    <a:pt x="203" y="157"/>
                    <a:pt x="203" y="164"/>
                  </a:cubicBezTo>
                  <a:lnTo>
                    <a:pt x="203" y="224"/>
                  </a:lnTo>
                  <a:cubicBezTo>
                    <a:pt x="203" y="234"/>
                    <a:pt x="209" y="243"/>
                    <a:pt x="216" y="246"/>
                  </a:cubicBezTo>
                  <a:lnTo>
                    <a:pt x="220" y="248"/>
                  </a:lnTo>
                  <a:cubicBezTo>
                    <a:pt x="233" y="255"/>
                    <a:pt x="268" y="274"/>
                    <a:pt x="302" y="301"/>
                  </a:cubicBezTo>
                  <a:cubicBezTo>
                    <a:pt x="304" y="302"/>
                    <a:pt x="305" y="305"/>
                    <a:pt x="305" y="308"/>
                  </a:cubicBezTo>
                  <a:lnTo>
                    <a:pt x="305" y="351"/>
                  </a:lnTo>
                  <a:cubicBezTo>
                    <a:pt x="305" y="362"/>
                    <a:pt x="315" y="372"/>
                    <a:pt x="326" y="372"/>
                  </a:cubicBezTo>
                  <a:cubicBezTo>
                    <a:pt x="338" y="372"/>
                    <a:pt x="348" y="362"/>
                    <a:pt x="348" y="351"/>
                  </a:cubicBezTo>
                  <a:lnTo>
                    <a:pt x="348" y="308"/>
                  </a:lnTo>
                  <a:cubicBezTo>
                    <a:pt x="348" y="293"/>
                    <a:pt x="341" y="278"/>
                    <a:pt x="329" y="268"/>
                  </a:cubicBezTo>
                  <a:close/>
                </a:path>
              </a:pathLst>
            </a:custGeom>
            <a:solidFill>
              <a:srgbClr val="11111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32">
              <a:extLst>
                <a:ext uri="{FF2B5EF4-FFF2-40B4-BE49-F238E27FC236}">
                  <a16:creationId xmlns:a16="http://schemas.microsoft.com/office/drawing/2014/main" id="{B913DF65-AE56-404B-8F28-EFA00A66D590}"/>
                </a:ext>
              </a:extLst>
            </p:cNvPr>
            <p:cNvSpPr>
              <a:spLocks/>
            </p:cNvSpPr>
            <p:nvPr/>
          </p:nvSpPr>
          <p:spPr bwMode="auto">
            <a:xfrm>
              <a:off x="369" y="375"/>
              <a:ext cx="111" cy="96"/>
            </a:xfrm>
            <a:custGeom>
              <a:avLst/>
              <a:gdLst>
                <a:gd name="T0" fmla="*/ 171 w 183"/>
                <a:gd name="T1" fmla="*/ 118 h 158"/>
                <a:gd name="T2" fmla="*/ 171 w 183"/>
                <a:gd name="T3" fmla="*/ 118 h 158"/>
                <a:gd name="T4" fmla="*/ 160 w 183"/>
                <a:gd name="T5" fmla="*/ 112 h 158"/>
                <a:gd name="T6" fmla="*/ 117 w 183"/>
                <a:gd name="T7" fmla="*/ 88 h 158"/>
                <a:gd name="T8" fmla="*/ 113 w 183"/>
                <a:gd name="T9" fmla="*/ 82 h 158"/>
                <a:gd name="T10" fmla="*/ 114 w 183"/>
                <a:gd name="T11" fmla="*/ 62 h 158"/>
                <a:gd name="T12" fmla="*/ 113 w 183"/>
                <a:gd name="T13" fmla="*/ 54 h 158"/>
                <a:gd name="T14" fmla="*/ 114 w 183"/>
                <a:gd name="T15" fmla="*/ 40 h 158"/>
                <a:gd name="T16" fmla="*/ 114 w 183"/>
                <a:gd name="T17" fmla="*/ 35 h 158"/>
                <a:gd name="T18" fmla="*/ 114 w 183"/>
                <a:gd name="T19" fmla="*/ 25 h 158"/>
                <a:gd name="T20" fmla="*/ 101 w 183"/>
                <a:gd name="T21" fmla="*/ 3 h 158"/>
                <a:gd name="T22" fmla="*/ 81 w 183"/>
                <a:gd name="T23" fmla="*/ 4 h 158"/>
                <a:gd name="T24" fmla="*/ 70 w 183"/>
                <a:gd name="T25" fmla="*/ 25 h 158"/>
                <a:gd name="T26" fmla="*/ 70 w 183"/>
                <a:gd name="T27" fmla="*/ 82 h 158"/>
                <a:gd name="T28" fmla="*/ 67 w 183"/>
                <a:gd name="T29" fmla="*/ 87 h 158"/>
                <a:gd name="T30" fmla="*/ 14 w 183"/>
                <a:gd name="T31" fmla="*/ 118 h 158"/>
                <a:gd name="T32" fmla="*/ 3 w 183"/>
                <a:gd name="T33" fmla="*/ 141 h 158"/>
                <a:gd name="T34" fmla="*/ 15 w 183"/>
                <a:gd name="T35" fmla="*/ 157 h 158"/>
                <a:gd name="T36" fmla="*/ 23 w 183"/>
                <a:gd name="T37" fmla="*/ 158 h 158"/>
                <a:gd name="T38" fmla="*/ 35 w 183"/>
                <a:gd name="T39" fmla="*/ 155 h 158"/>
                <a:gd name="T40" fmla="*/ 89 w 183"/>
                <a:gd name="T41" fmla="*/ 123 h 158"/>
                <a:gd name="T42" fmla="*/ 94 w 183"/>
                <a:gd name="T43" fmla="*/ 123 h 158"/>
                <a:gd name="T44" fmla="*/ 147 w 183"/>
                <a:gd name="T45" fmla="*/ 154 h 158"/>
                <a:gd name="T46" fmla="*/ 162 w 183"/>
                <a:gd name="T47" fmla="*/ 158 h 158"/>
                <a:gd name="T48" fmla="*/ 181 w 183"/>
                <a:gd name="T49" fmla="*/ 140 h 158"/>
                <a:gd name="T50" fmla="*/ 171 w 183"/>
                <a:gd name="T51" fmla="*/ 11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 h="158">
                  <a:moveTo>
                    <a:pt x="171" y="118"/>
                  </a:moveTo>
                  <a:lnTo>
                    <a:pt x="171" y="118"/>
                  </a:lnTo>
                  <a:lnTo>
                    <a:pt x="160" y="112"/>
                  </a:lnTo>
                  <a:cubicBezTo>
                    <a:pt x="146" y="104"/>
                    <a:pt x="131" y="96"/>
                    <a:pt x="117" y="88"/>
                  </a:cubicBezTo>
                  <a:cubicBezTo>
                    <a:pt x="113" y="86"/>
                    <a:pt x="113" y="85"/>
                    <a:pt x="113" y="82"/>
                  </a:cubicBezTo>
                  <a:cubicBezTo>
                    <a:pt x="114" y="76"/>
                    <a:pt x="114" y="69"/>
                    <a:pt x="114" y="62"/>
                  </a:cubicBezTo>
                  <a:lnTo>
                    <a:pt x="113" y="54"/>
                  </a:lnTo>
                  <a:cubicBezTo>
                    <a:pt x="113" y="49"/>
                    <a:pt x="113" y="45"/>
                    <a:pt x="114" y="40"/>
                  </a:cubicBezTo>
                  <a:lnTo>
                    <a:pt x="114" y="35"/>
                  </a:lnTo>
                  <a:lnTo>
                    <a:pt x="114" y="25"/>
                  </a:lnTo>
                  <a:cubicBezTo>
                    <a:pt x="113" y="12"/>
                    <a:pt x="107" y="6"/>
                    <a:pt x="101" y="3"/>
                  </a:cubicBezTo>
                  <a:cubicBezTo>
                    <a:pt x="95" y="0"/>
                    <a:pt x="88" y="0"/>
                    <a:pt x="81" y="4"/>
                  </a:cubicBezTo>
                  <a:cubicBezTo>
                    <a:pt x="75" y="8"/>
                    <a:pt x="70" y="16"/>
                    <a:pt x="70" y="25"/>
                  </a:cubicBezTo>
                  <a:cubicBezTo>
                    <a:pt x="70" y="44"/>
                    <a:pt x="70" y="63"/>
                    <a:pt x="70" y="82"/>
                  </a:cubicBezTo>
                  <a:cubicBezTo>
                    <a:pt x="70" y="85"/>
                    <a:pt x="70" y="86"/>
                    <a:pt x="67" y="87"/>
                  </a:cubicBezTo>
                  <a:cubicBezTo>
                    <a:pt x="50" y="97"/>
                    <a:pt x="32" y="107"/>
                    <a:pt x="14" y="118"/>
                  </a:cubicBezTo>
                  <a:cubicBezTo>
                    <a:pt x="5" y="123"/>
                    <a:pt x="0" y="132"/>
                    <a:pt x="3" y="141"/>
                  </a:cubicBezTo>
                  <a:cubicBezTo>
                    <a:pt x="4" y="149"/>
                    <a:pt x="9" y="154"/>
                    <a:pt x="15" y="157"/>
                  </a:cubicBezTo>
                  <a:cubicBezTo>
                    <a:pt x="17" y="158"/>
                    <a:pt x="20" y="158"/>
                    <a:pt x="23" y="158"/>
                  </a:cubicBezTo>
                  <a:cubicBezTo>
                    <a:pt x="27" y="158"/>
                    <a:pt x="31" y="157"/>
                    <a:pt x="35" y="155"/>
                  </a:cubicBezTo>
                  <a:cubicBezTo>
                    <a:pt x="53" y="144"/>
                    <a:pt x="71" y="134"/>
                    <a:pt x="89" y="123"/>
                  </a:cubicBezTo>
                  <a:cubicBezTo>
                    <a:pt x="91" y="122"/>
                    <a:pt x="92" y="122"/>
                    <a:pt x="94" y="123"/>
                  </a:cubicBezTo>
                  <a:cubicBezTo>
                    <a:pt x="113" y="135"/>
                    <a:pt x="130" y="145"/>
                    <a:pt x="147" y="154"/>
                  </a:cubicBezTo>
                  <a:cubicBezTo>
                    <a:pt x="150" y="155"/>
                    <a:pt x="156" y="158"/>
                    <a:pt x="162" y="158"/>
                  </a:cubicBezTo>
                  <a:cubicBezTo>
                    <a:pt x="172" y="158"/>
                    <a:pt x="180" y="150"/>
                    <a:pt x="181" y="140"/>
                  </a:cubicBezTo>
                  <a:cubicBezTo>
                    <a:pt x="183" y="131"/>
                    <a:pt x="179" y="123"/>
                    <a:pt x="171" y="118"/>
                  </a:cubicBezTo>
                  <a:close/>
                </a:path>
              </a:pathLst>
            </a:custGeom>
            <a:solidFill>
              <a:srgbClr val="11111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073" name="Picture 1">
            <a:extLst>
              <a:ext uri="{FF2B5EF4-FFF2-40B4-BE49-F238E27FC236}">
                <a16:creationId xmlns:a16="http://schemas.microsoft.com/office/drawing/2014/main" id="{561BF541-7D20-4E9B-8E78-A78F06B8158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10662" y="2636322"/>
            <a:ext cx="698198" cy="69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5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954497-F8D5-4BF9-A37C-9D7B9A67B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146" y="701540"/>
            <a:ext cx="609631" cy="5226319"/>
          </a:xfrm>
          <a:prstGeom prst="rect">
            <a:avLst/>
          </a:prstGeom>
        </p:spPr>
      </p:pic>
      <p:pic>
        <p:nvPicPr>
          <p:cNvPr id="5" name="Picture 4">
            <a:extLst>
              <a:ext uri="{FF2B5EF4-FFF2-40B4-BE49-F238E27FC236}">
                <a16:creationId xmlns:a16="http://schemas.microsoft.com/office/drawing/2014/main" id="{5BEAD5C9-4147-4D7B-A23F-D2D0E13BA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653" y="701540"/>
            <a:ext cx="609631" cy="5226319"/>
          </a:xfrm>
          <a:prstGeom prst="rect">
            <a:avLst/>
          </a:prstGeom>
        </p:spPr>
      </p:pic>
      <p:pic>
        <p:nvPicPr>
          <p:cNvPr id="6" name="Picture 5">
            <a:extLst>
              <a:ext uri="{FF2B5EF4-FFF2-40B4-BE49-F238E27FC236}">
                <a16:creationId xmlns:a16="http://schemas.microsoft.com/office/drawing/2014/main" id="{07A4B183-69FF-4214-BF3E-961C451D91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9923" y="701539"/>
            <a:ext cx="596931" cy="5226319"/>
          </a:xfrm>
          <a:prstGeom prst="rect">
            <a:avLst/>
          </a:prstGeom>
        </p:spPr>
      </p:pic>
      <p:pic>
        <p:nvPicPr>
          <p:cNvPr id="7" name="Picture 6">
            <a:extLst>
              <a:ext uri="{FF2B5EF4-FFF2-40B4-BE49-F238E27FC236}">
                <a16:creationId xmlns:a16="http://schemas.microsoft.com/office/drawing/2014/main" id="{2932F181-08A5-4D79-9118-3E5F1E069B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00716" y="701539"/>
            <a:ext cx="609631" cy="5226319"/>
          </a:xfrm>
          <a:prstGeom prst="rect">
            <a:avLst/>
          </a:prstGeom>
        </p:spPr>
      </p:pic>
      <p:pic>
        <p:nvPicPr>
          <p:cNvPr id="9" name="Picture 8" descr="A picture containing grass, sky, outdoor, green&#10;&#10;Description automatically generated">
            <a:extLst>
              <a:ext uri="{FF2B5EF4-FFF2-40B4-BE49-F238E27FC236}">
                <a16:creationId xmlns:a16="http://schemas.microsoft.com/office/drawing/2014/main" id="{7E24F547-A30B-4CDA-89D5-A20FA9EF3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9387" y="763398"/>
            <a:ext cx="7093226" cy="5164460"/>
          </a:xfrm>
          <a:prstGeom prst="rect">
            <a:avLst/>
          </a:prstGeom>
        </p:spPr>
      </p:pic>
    </p:spTree>
    <p:extLst>
      <p:ext uri="{BB962C8B-B14F-4D97-AF65-F5344CB8AC3E}">
        <p14:creationId xmlns:p14="http://schemas.microsoft.com/office/powerpoint/2010/main" val="1367897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283FC-C2E7-4AD4-B2EF-2863D9E19B89}"/>
              </a:ext>
            </a:extLst>
          </p:cNvPr>
          <p:cNvSpPr>
            <a:spLocks noGrp="1"/>
          </p:cNvSpPr>
          <p:nvPr>
            <p:ph type="title"/>
          </p:nvPr>
        </p:nvSpPr>
        <p:spPr/>
        <p:txBody>
          <a:bodyPr/>
          <a:lstStyle/>
          <a:p>
            <a:r>
              <a:rPr lang="en-US" dirty="0"/>
              <a:t>Break out room conversation (15 minutes)</a:t>
            </a:r>
            <a:endParaRPr lang="en-NZ" dirty="0"/>
          </a:p>
        </p:txBody>
      </p:sp>
      <p:sp>
        <p:nvSpPr>
          <p:cNvPr id="3" name="Text Placeholder 2">
            <a:extLst>
              <a:ext uri="{FF2B5EF4-FFF2-40B4-BE49-F238E27FC236}">
                <a16:creationId xmlns:a16="http://schemas.microsoft.com/office/drawing/2014/main" id="{EAC45B7B-9DA6-4B00-ACF4-162B1EE37BAE}"/>
              </a:ext>
            </a:extLst>
          </p:cNvPr>
          <p:cNvSpPr>
            <a:spLocks noGrp="1"/>
          </p:cNvSpPr>
          <p:nvPr>
            <p:ph type="body" sz="quarter" idx="10"/>
          </p:nvPr>
        </p:nvSpPr>
        <p:spPr>
          <a:xfrm>
            <a:off x="487680" y="1507809"/>
            <a:ext cx="8058912" cy="4985063"/>
          </a:xfrm>
        </p:spPr>
        <p:txBody>
          <a:bodyPr vert="horz" lIns="91440" tIns="45720" rIns="91440" bIns="45720" rtlCol="0" anchor="t">
            <a:noAutofit/>
          </a:bodyPr>
          <a:lstStyle/>
          <a:p>
            <a:pPr marL="0" indent="0">
              <a:lnSpc>
                <a:spcPct val="170000"/>
              </a:lnSpc>
              <a:buNone/>
            </a:pPr>
            <a:r>
              <a:rPr lang="en-NZ" b="1" dirty="0"/>
              <a:t>Discussion:</a:t>
            </a:r>
          </a:p>
          <a:p>
            <a:pPr marL="0" indent="0">
              <a:lnSpc>
                <a:spcPct val="170000"/>
              </a:lnSpc>
              <a:buNone/>
            </a:pPr>
            <a:r>
              <a:rPr lang="en-US" i="1" dirty="0"/>
              <a:t>“How can the pre-entry Literacy/Numeracy assessment add value for students once in their programmes, and be used formatively by academic staff?</a:t>
            </a:r>
            <a:endParaRPr lang="en-NZ" dirty="0"/>
          </a:p>
          <a:p>
            <a:pPr marL="0" indent="0">
              <a:buNone/>
            </a:pPr>
            <a:endParaRPr lang="en-NZ" dirty="0">
              <a:solidFill>
                <a:schemeClr val="accent2"/>
              </a:solidFill>
            </a:endParaRPr>
          </a:p>
          <a:p>
            <a:pPr marL="0" indent="0">
              <a:buNone/>
            </a:pPr>
            <a:endParaRPr lang="en-NZ" dirty="0"/>
          </a:p>
        </p:txBody>
      </p:sp>
      <p:pic>
        <p:nvPicPr>
          <p:cNvPr id="11" name="Graphic 10" descr="Thought outline">
            <a:extLst>
              <a:ext uri="{FF2B5EF4-FFF2-40B4-BE49-F238E27FC236}">
                <a16:creationId xmlns:a16="http://schemas.microsoft.com/office/drawing/2014/main" id="{681C74FE-2104-4B05-A13B-29719728D1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5389" y="3051999"/>
            <a:ext cx="3056194" cy="3056194"/>
          </a:xfrm>
          <a:prstGeom prst="rect">
            <a:avLst/>
          </a:prstGeom>
        </p:spPr>
      </p:pic>
    </p:spTree>
    <p:extLst>
      <p:ext uri="{BB962C8B-B14F-4D97-AF65-F5344CB8AC3E}">
        <p14:creationId xmlns:p14="http://schemas.microsoft.com/office/powerpoint/2010/main" val="3186532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40E5BE-0E5B-2F4F-B15F-19E019195BAC}"/>
              </a:ext>
            </a:extLst>
          </p:cNvPr>
          <p:cNvSpPr>
            <a:spLocks noGrp="1"/>
          </p:cNvSpPr>
          <p:nvPr>
            <p:ph idx="1"/>
          </p:nvPr>
        </p:nvSpPr>
        <p:spPr>
          <a:xfrm>
            <a:off x="577622" y="1645639"/>
            <a:ext cx="11036756" cy="3733203"/>
          </a:xfrm>
        </p:spPr>
        <p:txBody>
          <a:bodyPr>
            <a:noAutofit/>
          </a:bodyPr>
          <a:lstStyle/>
          <a:p>
            <a:pPr marL="0" indent="0" algn="ctr">
              <a:spcBef>
                <a:spcPts val="1200"/>
              </a:spcBef>
              <a:buNone/>
            </a:pPr>
            <a:r>
              <a:rPr lang="en-NZ" sz="2400" b="1" dirty="0">
                <a:solidFill>
                  <a:srgbClr val="4472C4"/>
                </a:solidFill>
                <a:effectLst/>
                <a:ea typeface="Times New Roman" panose="02020603050405020304" pitchFamily="18" charset="0"/>
              </a:rPr>
              <a:t>Previously Education Knowledge Lounge</a:t>
            </a:r>
            <a:r>
              <a:rPr lang="en-NZ" sz="2400" dirty="0">
                <a:effectLst/>
                <a:ea typeface="Calibri" panose="020F0502020204030204" pitchFamily="34" charset="0"/>
              </a:rPr>
              <a:t> </a:t>
            </a:r>
          </a:p>
          <a:p>
            <a:pPr marL="0" indent="0" algn="ctr">
              <a:buNone/>
            </a:pPr>
            <a:endParaRPr lang="en-NZ" sz="2400" i="1" dirty="0">
              <a:solidFill>
                <a:srgbClr val="4472C4"/>
              </a:solidFill>
              <a:effectLst/>
              <a:ea typeface="Calibri" panose="020F0502020204030204" pitchFamily="34" charset="0"/>
            </a:endParaRPr>
          </a:p>
          <a:p>
            <a:pPr marL="0" indent="0" algn="ctr">
              <a:buNone/>
            </a:pPr>
            <a:r>
              <a:rPr lang="en-NZ" sz="2400" i="1" dirty="0">
                <a:solidFill>
                  <a:srgbClr val="4472C4"/>
                </a:solidFill>
                <a:effectLst/>
                <a:ea typeface="Calibri" panose="020F0502020204030204" pitchFamily="34" charset="0"/>
              </a:rPr>
              <a:t>He aha </a:t>
            </a:r>
            <a:r>
              <a:rPr lang="en-NZ" sz="2400" i="1" dirty="0" err="1">
                <a:solidFill>
                  <a:srgbClr val="4472C4"/>
                </a:solidFill>
                <a:effectLst/>
                <a:ea typeface="Calibri" panose="020F0502020204030204" pitchFamily="34" charset="0"/>
              </a:rPr>
              <a:t>te</a:t>
            </a:r>
            <a:r>
              <a:rPr lang="en-NZ" sz="2400" i="1" dirty="0">
                <a:solidFill>
                  <a:srgbClr val="4472C4"/>
                </a:solidFill>
                <a:effectLst/>
                <a:ea typeface="Calibri" panose="020F0502020204030204" pitchFamily="34" charset="0"/>
              </a:rPr>
              <a:t> </a:t>
            </a:r>
            <a:r>
              <a:rPr lang="en-NZ" sz="2400" i="1" dirty="0" err="1">
                <a:solidFill>
                  <a:srgbClr val="4472C4"/>
                </a:solidFill>
                <a:effectLst/>
                <a:ea typeface="Calibri" panose="020F0502020204030204" pitchFamily="34" charset="0"/>
              </a:rPr>
              <a:t>huarahi</a:t>
            </a:r>
            <a:r>
              <a:rPr lang="en-NZ" sz="2400" i="1" dirty="0">
                <a:solidFill>
                  <a:srgbClr val="4472C4"/>
                </a:solidFill>
                <a:effectLst/>
                <a:ea typeface="Calibri" panose="020F0502020204030204" pitchFamily="34" charset="0"/>
              </a:rPr>
              <a:t>?  I </a:t>
            </a:r>
            <a:r>
              <a:rPr lang="en-NZ" sz="2400" i="1" dirty="0" err="1">
                <a:solidFill>
                  <a:srgbClr val="4472C4"/>
                </a:solidFill>
                <a:effectLst/>
                <a:ea typeface="Calibri" panose="020F0502020204030204" pitchFamily="34" charset="0"/>
              </a:rPr>
              <a:t>runga</a:t>
            </a:r>
            <a:r>
              <a:rPr lang="en-NZ" sz="2400" i="1" dirty="0">
                <a:solidFill>
                  <a:srgbClr val="4472C4"/>
                </a:solidFill>
                <a:effectLst/>
                <a:ea typeface="Calibri" panose="020F0502020204030204" pitchFamily="34" charset="0"/>
              </a:rPr>
              <a:t> </a:t>
            </a:r>
            <a:r>
              <a:rPr lang="en-NZ" sz="2400" i="1" dirty="0" err="1">
                <a:solidFill>
                  <a:srgbClr val="4472C4"/>
                </a:solidFill>
                <a:effectLst/>
                <a:ea typeface="Calibri" panose="020F0502020204030204" pitchFamily="34" charset="0"/>
              </a:rPr>
              <a:t>i</a:t>
            </a:r>
            <a:r>
              <a:rPr lang="en-NZ" sz="2400" i="1" dirty="0">
                <a:solidFill>
                  <a:srgbClr val="4472C4"/>
                </a:solidFill>
                <a:effectLst/>
                <a:ea typeface="Calibri" panose="020F0502020204030204" pitchFamily="34" charset="0"/>
              </a:rPr>
              <a:t> </a:t>
            </a:r>
            <a:r>
              <a:rPr lang="en-NZ" sz="2400" i="1" dirty="0" err="1">
                <a:solidFill>
                  <a:srgbClr val="4472C4"/>
                </a:solidFill>
                <a:effectLst/>
                <a:ea typeface="Calibri" panose="020F0502020204030204" pitchFamily="34" charset="0"/>
              </a:rPr>
              <a:t>te</a:t>
            </a:r>
            <a:r>
              <a:rPr lang="en-NZ" sz="2400" i="1" dirty="0">
                <a:solidFill>
                  <a:srgbClr val="4472C4"/>
                </a:solidFill>
                <a:effectLst/>
                <a:ea typeface="Calibri" panose="020F0502020204030204" pitchFamily="34" charset="0"/>
              </a:rPr>
              <a:t> tika, </a:t>
            </a:r>
            <a:r>
              <a:rPr lang="en-NZ" sz="2400" i="1" dirty="0" err="1">
                <a:solidFill>
                  <a:srgbClr val="4472C4"/>
                </a:solidFill>
                <a:effectLst/>
                <a:ea typeface="Calibri" panose="020F0502020204030204" pitchFamily="34" charset="0"/>
              </a:rPr>
              <a:t>te</a:t>
            </a:r>
            <a:r>
              <a:rPr lang="en-NZ" sz="2400" i="1" dirty="0">
                <a:solidFill>
                  <a:srgbClr val="4472C4"/>
                </a:solidFill>
                <a:effectLst/>
                <a:ea typeface="Calibri" panose="020F0502020204030204" pitchFamily="34" charset="0"/>
              </a:rPr>
              <a:t> </a:t>
            </a:r>
            <a:r>
              <a:rPr lang="en-NZ" sz="2400" i="1" dirty="0" err="1">
                <a:solidFill>
                  <a:srgbClr val="4472C4"/>
                </a:solidFill>
                <a:effectLst/>
                <a:ea typeface="Calibri" panose="020F0502020204030204" pitchFamily="34" charset="0"/>
              </a:rPr>
              <a:t>pono</a:t>
            </a:r>
            <a:r>
              <a:rPr lang="en-NZ" sz="2400" i="1" dirty="0">
                <a:solidFill>
                  <a:srgbClr val="4472C4"/>
                </a:solidFill>
                <a:effectLst/>
                <a:ea typeface="Calibri" panose="020F0502020204030204" pitchFamily="34" charset="0"/>
              </a:rPr>
              <a:t> me </a:t>
            </a:r>
            <a:r>
              <a:rPr lang="en-NZ" sz="2400" i="1" dirty="0" err="1">
                <a:solidFill>
                  <a:srgbClr val="4472C4"/>
                </a:solidFill>
                <a:effectLst/>
                <a:ea typeface="Calibri" panose="020F0502020204030204" pitchFamily="34" charset="0"/>
              </a:rPr>
              <a:t>te</a:t>
            </a:r>
            <a:r>
              <a:rPr lang="en-NZ" sz="2400" i="1" dirty="0">
                <a:solidFill>
                  <a:srgbClr val="4472C4"/>
                </a:solidFill>
                <a:effectLst/>
                <a:ea typeface="Calibri" panose="020F0502020204030204" pitchFamily="34" charset="0"/>
              </a:rPr>
              <a:t> aroha</a:t>
            </a:r>
            <a:endParaRPr lang="en-NZ" sz="2400" dirty="0">
              <a:effectLst/>
              <a:ea typeface="Calibri" panose="020F0502020204030204" pitchFamily="34" charset="0"/>
            </a:endParaRPr>
          </a:p>
          <a:p>
            <a:pPr marL="0" indent="0" algn="ctr">
              <a:buNone/>
            </a:pPr>
            <a:r>
              <a:rPr lang="en-NZ" sz="2400" i="1" dirty="0">
                <a:solidFill>
                  <a:srgbClr val="4472C4"/>
                </a:solidFill>
                <a:effectLst/>
                <a:ea typeface="Calibri" panose="020F0502020204030204" pitchFamily="34" charset="0"/>
              </a:rPr>
              <a:t>What is the pathway?  It is doing what is right, with integrity and compassion.</a:t>
            </a:r>
            <a:endParaRPr lang="en-NZ" sz="2400" dirty="0">
              <a:effectLst/>
              <a:ea typeface="Calibri" panose="020F0502020204030204" pitchFamily="34" charset="0"/>
            </a:endParaRPr>
          </a:p>
          <a:p>
            <a:pPr marL="0" indent="0">
              <a:buNone/>
            </a:pPr>
            <a:r>
              <a:rPr lang="en-NZ" sz="2400" i="1" dirty="0">
                <a:effectLst/>
                <a:ea typeface="Calibri" panose="020F0502020204030204" pitchFamily="34" charset="0"/>
              </a:rPr>
              <a:t>Join in to listen, discuss, and debate with colleagues ideas about evidence-based education.  </a:t>
            </a:r>
            <a:r>
              <a:rPr lang="en-NZ" sz="2400" dirty="0">
                <a:effectLst/>
                <a:ea typeface="Calibri" panose="020F0502020204030204" pitchFamily="34" charset="0"/>
              </a:rPr>
              <a:t>Who should attend:</a:t>
            </a:r>
          </a:p>
          <a:p>
            <a:pPr marL="0" lvl="0" indent="0">
              <a:buNone/>
            </a:pPr>
            <a:r>
              <a:rPr lang="en-NZ" sz="2400" dirty="0">
                <a:effectLst/>
                <a:ea typeface="Times New Roman" panose="02020603050405020304" pitchFamily="18" charset="0"/>
              </a:rPr>
              <a:t>Kaiako, teachers, leaders, policy makers, researchers, anyone contributing to making a difference in education! </a:t>
            </a:r>
          </a:p>
          <a:p>
            <a:pPr marL="0" lvl="0" indent="0">
              <a:buNone/>
            </a:pPr>
            <a:endParaRPr lang="en-NZ" sz="2400" dirty="0">
              <a:effectLst/>
              <a:ea typeface="Calibri" panose="020F0502020204030204" pitchFamily="34" charset="0"/>
            </a:endParaRPr>
          </a:p>
          <a:p>
            <a:pPr marL="0" indent="0">
              <a:buNone/>
            </a:pPr>
            <a:r>
              <a:rPr lang="en-NZ" sz="2400" b="1" dirty="0">
                <a:effectLst/>
                <a:ea typeface="Calibri" panose="020F0502020204030204" pitchFamily="34" charset="0"/>
              </a:rPr>
              <a:t>Join our first session – “The Future of learning in a post-Covid world”</a:t>
            </a:r>
          </a:p>
          <a:p>
            <a:pPr marL="0" lvl="0" indent="0">
              <a:buNone/>
            </a:pPr>
            <a:r>
              <a:rPr lang="en-NZ" sz="2400" b="1" dirty="0">
                <a:effectLst/>
                <a:ea typeface="Times New Roman" panose="02020603050405020304" pitchFamily="18" charset="0"/>
              </a:rPr>
              <a:t>Date:  19</a:t>
            </a:r>
            <a:r>
              <a:rPr lang="en-NZ" sz="2400" b="1" baseline="30000" dirty="0">
                <a:effectLst/>
                <a:ea typeface="Times New Roman" panose="02020603050405020304" pitchFamily="18" charset="0"/>
              </a:rPr>
              <a:t>th</a:t>
            </a:r>
            <a:r>
              <a:rPr lang="en-NZ" sz="2400" b="1" dirty="0">
                <a:effectLst/>
                <a:ea typeface="Times New Roman" panose="02020603050405020304" pitchFamily="18" charset="0"/>
              </a:rPr>
              <a:t> May, 4.00-5:30 pm</a:t>
            </a:r>
            <a:endParaRPr lang="en-NZ" sz="2400" dirty="0">
              <a:effectLst/>
              <a:ea typeface="Calibri" panose="020F0502020204030204" pitchFamily="34" charset="0"/>
            </a:endParaRPr>
          </a:p>
          <a:p>
            <a:endParaRPr lang="en-NZ" sz="2400" dirty="0"/>
          </a:p>
        </p:txBody>
      </p:sp>
      <p:pic>
        <p:nvPicPr>
          <p:cNvPr id="1026" name="Picture 3" descr="A picture containing text, tableware, dishware&#10;&#10;Description automatically generated">
            <a:extLst>
              <a:ext uri="{FF2B5EF4-FFF2-40B4-BE49-F238E27FC236}">
                <a16:creationId xmlns:a16="http://schemas.microsoft.com/office/drawing/2014/main" id="{B458B84C-CA2C-68DF-B497-B3032B76F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414" y="359764"/>
            <a:ext cx="57340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020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67BC-13D2-4FC8-B7E7-39E7209B5977}"/>
              </a:ext>
            </a:extLst>
          </p:cNvPr>
          <p:cNvSpPr>
            <a:spLocks noGrp="1"/>
          </p:cNvSpPr>
          <p:nvPr>
            <p:ph type="title"/>
          </p:nvPr>
        </p:nvSpPr>
        <p:spPr>
          <a:xfrm>
            <a:off x="219233" y="195524"/>
            <a:ext cx="7047253" cy="2155651"/>
          </a:xfrm>
        </p:spPr>
        <p:txBody>
          <a:bodyPr/>
          <a:lstStyle/>
          <a:p>
            <a:r>
              <a:rPr lang="mi-NZ" dirty="0"/>
              <a:t>Kukari Newsletter for ITE students</a:t>
            </a:r>
            <a:endParaRPr lang="en-NZ" dirty="0"/>
          </a:p>
        </p:txBody>
      </p:sp>
      <p:pic>
        <p:nvPicPr>
          <p:cNvPr id="1026" name="Picture 2">
            <a:extLst>
              <a:ext uri="{FF2B5EF4-FFF2-40B4-BE49-F238E27FC236}">
                <a16:creationId xmlns:a16="http://schemas.microsoft.com/office/drawing/2014/main" id="{DACE7C18-C282-4813-A8E4-33ECACF8E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529" y="2166249"/>
            <a:ext cx="4067175"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456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954497-F8D5-4BF9-A37C-9D7B9A67B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146" y="701540"/>
            <a:ext cx="609631" cy="5226319"/>
          </a:xfrm>
          <a:prstGeom prst="rect">
            <a:avLst/>
          </a:prstGeom>
        </p:spPr>
      </p:pic>
      <p:pic>
        <p:nvPicPr>
          <p:cNvPr id="5" name="Picture 4">
            <a:extLst>
              <a:ext uri="{FF2B5EF4-FFF2-40B4-BE49-F238E27FC236}">
                <a16:creationId xmlns:a16="http://schemas.microsoft.com/office/drawing/2014/main" id="{5BEAD5C9-4147-4D7B-A23F-D2D0E13BA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653" y="701540"/>
            <a:ext cx="609631" cy="5226319"/>
          </a:xfrm>
          <a:prstGeom prst="rect">
            <a:avLst/>
          </a:prstGeom>
        </p:spPr>
      </p:pic>
      <p:pic>
        <p:nvPicPr>
          <p:cNvPr id="6" name="Picture 5">
            <a:extLst>
              <a:ext uri="{FF2B5EF4-FFF2-40B4-BE49-F238E27FC236}">
                <a16:creationId xmlns:a16="http://schemas.microsoft.com/office/drawing/2014/main" id="{07A4B183-69FF-4214-BF3E-961C451D91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9923" y="701539"/>
            <a:ext cx="596931" cy="5226319"/>
          </a:xfrm>
          <a:prstGeom prst="rect">
            <a:avLst/>
          </a:prstGeom>
        </p:spPr>
      </p:pic>
      <p:pic>
        <p:nvPicPr>
          <p:cNvPr id="7" name="Picture 6">
            <a:extLst>
              <a:ext uri="{FF2B5EF4-FFF2-40B4-BE49-F238E27FC236}">
                <a16:creationId xmlns:a16="http://schemas.microsoft.com/office/drawing/2014/main" id="{2932F181-08A5-4D79-9118-3E5F1E069B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00716" y="701539"/>
            <a:ext cx="609631" cy="5226319"/>
          </a:xfrm>
          <a:prstGeom prst="rect">
            <a:avLst/>
          </a:prstGeom>
        </p:spPr>
      </p:pic>
      <p:pic>
        <p:nvPicPr>
          <p:cNvPr id="9" name="Picture 8" descr="A picture containing grass, sky, outdoor, green&#10;&#10;Description automatically generated">
            <a:extLst>
              <a:ext uri="{FF2B5EF4-FFF2-40B4-BE49-F238E27FC236}">
                <a16:creationId xmlns:a16="http://schemas.microsoft.com/office/drawing/2014/main" id="{7E24F547-A30B-4CDA-89D5-A20FA9EF3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9387" y="763398"/>
            <a:ext cx="7093226" cy="5164460"/>
          </a:xfrm>
          <a:prstGeom prst="rect">
            <a:avLst/>
          </a:prstGeom>
        </p:spPr>
      </p:pic>
    </p:spTree>
    <p:extLst>
      <p:ext uri="{BB962C8B-B14F-4D97-AF65-F5344CB8AC3E}">
        <p14:creationId xmlns:p14="http://schemas.microsoft.com/office/powerpoint/2010/main" val="730704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0596-5A70-5352-051C-0CA345F1BA3F}"/>
              </a:ext>
            </a:extLst>
          </p:cNvPr>
          <p:cNvSpPr>
            <a:spLocks noGrp="1"/>
          </p:cNvSpPr>
          <p:nvPr>
            <p:ph type="title"/>
          </p:nvPr>
        </p:nvSpPr>
        <p:spPr>
          <a:xfrm>
            <a:off x="468313" y="469630"/>
            <a:ext cx="11255141" cy="1325563"/>
          </a:xfrm>
        </p:spPr>
        <p:txBody>
          <a:bodyPr/>
          <a:lstStyle/>
          <a:p>
            <a:r>
              <a:rPr lang="mi-NZ" dirty="0"/>
              <a:t>Karakia Whakakapi</a:t>
            </a:r>
            <a:endParaRPr lang="en-NZ" dirty="0"/>
          </a:p>
        </p:txBody>
      </p:sp>
      <p:sp>
        <p:nvSpPr>
          <p:cNvPr id="5" name="Rectangle 1">
            <a:extLst>
              <a:ext uri="{FF2B5EF4-FFF2-40B4-BE49-F238E27FC236}">
                <a16:creationId xmlns:a16="http://schemas.microsoft.com/office/drawing/2014/main" id="{C11AFE5E-0741-1206-5DA1-37F70F2C378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Table 12">
            <a:extLst>
              <a:ext uri="{FF2B5EF4-FFF2-40B4-BE49-F238E27FC236}">
                <a16:creationId xmlns:a16="http://schemas.microsoft.com/office/drawing/2014/main" id="{BAF910AB-13CD-EE30-6135-1D5252EB39C6}"/>
              </a:ext>
            </a:extLst>
          </p:cNvPr>
          <p:cNvGraphicFramePr>
            <a:graphicFrameLocks noGrp="1"/>
          </p:cNvGraphicFramePr>
          <p:nvPr>
            <p:ph idx="1"/>
            <p:extLst>
              <p:ext uri="{D42A27DB-BD31-4B8C-83A1-F6EECF244321}">
                <p14:modId xmlns:p14="http://schemas.microsoft.com/office/powerpoint/2010/main" val="1601487833"/>
              </p:ext>
            </p:extLst>
          </p:nvPr>
        </p:nvGraphicFramePr>
        <p:xfrm>
          <a:off x="602537" y="2776705"/>
          <a:ext cx="10294762" cy="2197964"/>
        </p:xfrm>
        <a:graphic>
          <a:graphicData uri="http://schemas.openxmlformats.org/drawingml/2006/table">
            <a:tbl>
              <a:tblPr firstRow="1" bandRow="1">
                <a:tableStyleId>{5C22544A-7EE6-4342-B048-85BDC9FD1C3A}</a:tableStyleId>
              </a:tblPr>
              <a:tblGrid>
                <a:gridCol w="4152447">
                  <a:extLst>
                    <a:ext uri="{9D8B030D-6E8A-4147-A177-3AD203B41FA5}">
                      <a16:colId xmlns:a16="http://schemas.microsoft.com/office/drawing/2014/main" val="499446170"/>
                    </a:ext>
                  </a:extLst>
                </a:gridCol>
                <a:gridCol w="6142315">
                  <a:extLst>
                    <a:ext uri="{9D8B030D-6E8A-4147-A177-3AD203B41FA5}">
                      <a16:colId xmlns:a16="http://schemas.microsoft.com/office/drawing/2014/main" val="1003185275"/>
                    </a:ext>
                  </a:extLst>
                </a:gridCol>
              </a:tblGrid>
              <a:tr h="219796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Karakia</a:t>
                      </a: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 </a:t>
                      </a: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Whakakapi</a:t>
                      </a:r>
                      <a:endParaRPr kumimoji="0" lang="en-NZ" altLang="en-US" sz="1050" b="1"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Kua</a:t>
                      </a: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 </a:t>
                      </a: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ea</a:t>
                      </a: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 </a:t>
                      </a: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ki</a:t>
                      </a: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 </a:t>
                      </a: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runga</a:t>
                      </a:r>
                      <a:endParaRPr kumimoji="0" lang="en-NZ" altLang="en-US" sz="1050" b="1"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Kua</a:t>
                      </a: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 </a:t>
                      </a: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ea</a:t>
                      </a: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 </a:t>
                      </a: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ki</a:t>
                      </a: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 </a:t>
                      </a: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raro</a:t>
                      </a: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 </a:t>
                      </a:r>
                      <a:endParaRPr kumimoji="0" lang="en-NZ" altLang="en-US" sz="1050" b="1"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E </a:t>
                      </a: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Rongo</a:t>
                      </a: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 </a:t>
                      </a: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whakairihia</a:t>
                      </a: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 </a:t>
                      </a: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ki</a:t>
                      </a: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 </a:t>
                      </a: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runga</a:t>
                      </a: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 </a:t>
                      </a: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kia</a:t>
                      </a: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 </a:t>
                      </a: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tina</a:t>
                      </a: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a:t>
                      </a:r>
                      <a:endParaRPr kumimoji="0" lang="en-NZ" altLang="en-US" sz="1050" b="1"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Tina! </a:t>
                      </a:r>
                      <a:endParaRPr kumimoji="0" lang="en-NZ" altLang="en-US" sz="1050" b="1"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Haumi</a:t>
                      </a: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 ē! Hui ē! </a:t>
                      </a:r>
                      <a:r>
                        <a:rPr kumimoji="0" lang="fr-FR" altLang="en-US" sz="1800" b="1" i="0" u="none" strike="noStrike" cap="none" normalizeH="0" baseline="0" dirty="0" err="1">
                          <a:ln>
                            <a:noFill/>
                          </a:ln>
                          <a:solidFill>
                            <a:schemeClr val="bg1"/>
                          </a:solidFill>
                          <a:effectLst/>
                          <a:latin typeface="+mn-lt"/>
                          <a:ea typeface="Times New Roman" panose="02020603050405020304" pitchFamily="18" charset="0"/>
                        </a:rPr>
                        <a:t>Taiki</a:t>
                      </a:r>
                      <a:r>
                        <a:rPr kumimoji="0" lang="fr-FR" altLang="en-US" sz="1800" b="1" i="0" u="none" strike="noStrike" cap="none" normalizeH="0" baseline="0" dirty="0">
                          <a:ln>
                            <a:noFill/>
                          </a:ln>
                          <a:solidFill>
                            <a:schemeClr val="bg1"/>
                          </a:solidFill>
                          <a:effectLst/>
                          <a:latin typeface="+mn-lt"/>
                          <a:ea typeface="Times New Roman" panose="02020603050405020304" pitchFamily="18" charset="0"/>
                        </a:rPr>
                        <a:t> ē!</a:t>
                      </a:r>
                      <a:endParaRPr kumimoji="0" lang="en-NZ" altLang="en-US" sz="1050" b="1" i="0" u="none" strike="noStrike" cap="none" normalizeH="0" baseline="0" dirty="0">
                        <a:ln>
                          <a:noFill/>
                        </a:ln>
                        <a:solidFill>
                          <a:schemeClr val="bg1"/>
                        </a:solidFill>
                        <a:effectLst/>
                        <a:latin typeface="+mn-lt"/>
                      </a:endParaRPr>
                    </a:p>
                    <a:p>
                      <a:endParaRPr lang="en-NZ" dirty="0">
                        <a:latin typeface="+mn-lt"/>
                      </a:endParaRPr>
                    </a:p>
                  </a:txBody>
                  <a:tcPr/>
                </a:tc>
                <a:tc>
                  <a:txBody>
                    <a:bodyPr/>
                    <a:lstStyle/>
                    <a:p>
                      <a:pPr algn="l"/>
                      <a:r>
                        <a:rPr kumimoji="0" lang="fr-FR" sz="1800" b="1" i="0" u="none" strike="noStrike" kern="1200" cap="none" normalizeH="0" baseline="0" dirty="0" err="1">
                          <a:ln>
                            <a:noFill/>
                          </a:ln>
                          <a:solidFill>
                            <a:schemeClr val="bg1"/>
                          </a:solidFill>
                          <a:effectLst/>
                          <a:latin typeface="+mn-lt"/>
                          <a:ea typeface="Times New Roman" panose="02020603050405020304" pitchFamily="18" charset="0"/>
                          <a:cs typeface="+mn-cs"/>
                        </a:rPr>
                        <a:t>Closing</a:t>
                      </a:r>
                      <a:r>
                        <a:rPr kumimoji="0" lang="fr-FR" sz="1800" b="1" i="0" u="none" strike="noStrike" kern="1200" cap="none" normalizeH="0" baseline="0" dirty="0">
                          <a:ln>
                            <a:noFill/>
                          </a:ln>
                          <a:solidFill>
                            <a:schemeClr val="bg1"/>
                          </a:solidFill>
                          <a:effectLst/>
                          <a:latin typeface="+mn-lt"/>
                          <a:ea typeface="Times New Roman" panose="02020603050405020304" pitchFamily="18" charset="0"/>
                          <a:cs typeface="+mn-cs"/>
                        </a:rPr>
                        <a:t> Affirmation</a:t>
                      </a:r>
                    </a:p>
                    <a:p>
                      <a:pPr algn="l"/>
                      <a:r>
                        <a:rPr kumimoji="0" lang="fr-FR" sz="1800" b="1" i="0" u="none" strike="noStrike" kern="1200" cap="none" normalizeH="0" baseline="0" dirty="0">
                          <a:ln>
                            <a:noFill/>
                          </a:ln>
                          <a:solidFill>
                            <a:schemeClr val="bg1"/>
                          </a:solidFill>
                          <a:effectLst/>
                          <a:latin typeface="+mn-lt"/>
                          <a:ea typeface="Times New Roman" panose="02020603050405020304" pitchFamily="18" charset="0"/>
                          <a:cs typeface="+mn-cs"/>
                        </a:rPr>
                        <a:t>It has been </a:t>
                      </a:r>
                      <a:r>
                        <a:rPr kumimoji="0" lang="fr-FR" sz="1800" b="1" i="0" u="none" strike="noStrike" kern="1200" cap="none" normalizeH="0" baseline="0" dirty="0" err="1">
                          <a:ln>
                            <a:noFill/>
                          </a:ln>
                          <a:solidFill>
                            <a:schemeClr val="bg1"/>
                          </a:solidFill>
                          <a:effectLst/>
                          <a:latin typeface="+mn-lt"/>
                          <a:ea typeface="Times New Roman" panose="02020603050405020304" pitchFamily="18" charset="0"/>
                          <a:cs typeface="+mn-cs"/>
                        </a:rPr>
                        <a:t>completed</a:t>
                      </a:r>
                      <a:r>
                        <a:rPr kumimoji="0" lang="fr-FR" sz="1800" b="1" i="0" u="none" strike="noStrike" kern="1200" cap="none" normalizeH="0" baseline="0" dirty="0">
                          <a:ln>
                            <a:noFill/>
                          </a:ln>
                          <a:solidFill>
                            <a:schemeClr val="bg1"/>
                          </a:solidFill>
                          <a:effectLst/>
                          <a:latin typeface="+mn-lt"/>
                          <a:ea typeface="Times New Roman" panose="02020603050405020304" pitchFamily="18" charset="0"/>
                          <a:cs typeface="+mn-cs"/>
                        </a:rPr>
                        <a:t> </a:t>
                      </a:r>
                      <a:r>
                        <a:rPr kumimoji="0" lang="fr-FR" sz="1800" b="1" i="0" u="none" strike="noStrike" kern="1200" cap="none" normalizeH="0" baseline="0" dirty="0" err="1">
                          <a:ln>
                            <a:noFill/>
                          </a:ln>
                          <a:solidFill>
                            <a:schemeClr val="bg1"/>
                          </a:solidFill>
                          <a:effectLst/>
                          <a:latin typeface="+mn-lt"/>
                          <a:ea typeface="Times New Roman" panose="02020603050405020304" pitchFamily="18" charset="0"/>
                          <a:cs typeface="+mn-cs"/>
                        </a:rPr>
                        <a:t>above</a:t>
                      </a:r>
                      <a:r>
                        <a:rPr kumimoji="0" lang="fr-FR" sz="1800" b="1" i="0" u="none" strike="noStrike" kern="1200" cap="none" normalizeH="0" baseline="0" dirty="0">
                          <a:ln>
                            <a:noFill/>
                          </a:ln>
                          <a:solidFill>
                            <a:schemeClr val="bg1"/>
                          </a:solidFill>
                          <a:effectLst/>
                          <a:latin typeface="+mn-lt"/>
                          <a:ea typeface="Times New Roman" panose="02020603050405020304" pitchFamily="18" charset="0"/>
                          <a:cs typeface="+mn-cs"/>
                        </a:rPr>
                        <a:t> </a:t>
                      </a:r>
                      <a:endParaRPr kumimoji="0" lang="en-NZ" sz="1800" b="1" i="0" u="none" strike="noStrike" kern="1200" cap="none" normalizeH="0" baseline="0" dirty="0">
                        <a:ln>
                          <a:noFill/>
                        </a:ln>
                        <a:solidFill>
                          <a:schemeClr val="bg1"/>
                        </a:solidFill>
                        <a:effectLst/>
                        <a:latin typeface="+mn-lt"/>
                        <a:ea typeface="Times New Roman" panose="02020603050405020304" pitchFamily="18" charset="0"/>
                        <a:cs typeface="+mn-cs"/>
                      </a:endParaRPr>
                    </a:p>
                    <a:p>
                      <a:pPr algn="l"/>
                      <a:r>
                        <a:rPr kumimoji="0" lang="fr-FR" sz="1800" b="1" i="0" u="none" strike="noStrike" kern="1200" cap="none" normalizeH="0" baseline="0" dirty="0">
                          <a:ln>
                            <a:noFill/>
                          </a:ln>
                          <a:solidFill>
                            <a:schemeClr val="bg1"/>
                          </a:solidFill>
                          <a:effectLst/>
                          <a:latin typeface="+mn-lt"/>
                          <a:ea typeface="Times New Roman" panose="02020603050405020304" pitchFamily="18" charset="0"/>
                          <a:cs typeface="+mn-cs"/>
                        </a:rPr>
                        <a:t>It has been </a:t>
                      </a:r>
                      <a:r>
                        <a:rPr kumimoji="0" lang="fr-FR" sz="1800" b="1" i="0" u="none" strike="noStrike" kern="1200" cap="none" normalizeH="0" baseline="0" dirty="0" err="1">
                          <a:ln>
                            <a:noFill/>
                          </a:ln>
                          <a:solidFill>
                            <a:schemeClr val="bg1"/>
                          </a:solidFill>
                          <a:effectLst/>
                          <a:latin typeface="+mn-lt"/>
                          <a:ea typeface="Times New Roman" panose="02020603050405020304" pitchFamily="18" charset="0"/>
                          <a:cs typeface="+mn-cs"/>
                        </a:rPr>
                        <a:t>competed</a:t>
                      </a:r>
                      <a:r>
                        <a:rPr kumimoji="0" lang="fr-FR" sz="1800" b="1" i="0" u="none" strike="noStrike" kern="1200" cap="none" normalizeH="0" baseline="0" dirty="0">
                          <a:ln>
                            <a:noFill/>
                          </a:ln>
                          <a:solidFill>
                            <a:schemeClr val="bg1"/>
                          </a:solidFill>
                          <a:effectLst/>
                          <a:latin typeface="+mn-lt"/>
                          <a:ea typeface="Times New Roman" panose="02020603050405020304" pitchFamily="18" charset="0"/>
                          <a:cs typeface="+mn-cs"/>
                        </a:rPr>
                        <a:t> </a:t>
                      </a:r>
                      <a:r>
                        <a:rPr kumimoji="0" lang="fr-FR" sz="1800" b="1" i="0" u="none" strike="noStrike" kern="1200" cap="none" normalizeH="0" baseline="0" dirty="0" err="1">
                          <a:ln>
                            <a:noFill/>
                          </a:ln>
                          <a:solidFill>
                            <a:schemeClr val="bg1"/>
                          </a:solidFill>
                          <a:effectLst/>
                          <a:latin typeface="+mn-lt"/>
                          <a:ea typeface="Times New Roman" panose="02020603050405020304" pitchFamily="18" charset="0"/>
                          <a:cs typeface="+mn-cs"/>
                        </a:rPr>
                        <a:t>below</a:t>
                      </a:r>
                      <a:endParaRPr kumimoji="0" lang="en-NZ" sz="1800" b="1" i="0" u="none" strike="noStrike" kern="1200" cap="none" normalizeH="0" baseline="0" dirty="0">
                        <a:ln>
                          <a:noFill/>
                        </a:ln>
                        <a:solidFill>
                          <a:schemeClr val="bg1"/>
                        </a:solidFill>
                        <a:effectLst/>
                        <a:latin typeface="+mn-lt"/>
                        <a:ea typeface="Times New Roman" panose="02020603050405020304" pitchFamily="18" charset="0"/>
                        <a:cs typeface="+mn-cs"/>
                      </a:endParaRPr>
                    </a:p>
                    <a:p>
                      <a:pPr algn="l"/>
                      <a:r>
                        <a:rPr kumimoji="0" lang="fr-FR" sz="1800" b="1" i="0" u="none" strike="noStrike" kern="1200" cap="none" normalizeH="0" baseline="0" dirty="0">
                          <a:ln>
                            <a:noFill/>
                          </a:ln>
                          <a:solidFill>
                            <a:schemeClr val="bg1"/>
                          </a:solidFill>
                          <a:effectLst/>
                          <a:latin typeface="+mn-lt"/>
                          <a:ea typeface="Times New Roman" panose="02020603050405020304" pitchFamily="18" charset="0"/>
                          <a:cs typeface="+mn-cs"/>
                        </a:rPr>
                        <a:t>Let </a:t>
                      </a:r>
                      <a:r>
                        <a:rPr kumimoji="0" lang="fr-FR" sz="1800" b="1" i="0" u="none" strike="noStrike" kern="1200" cap="none" normalizeH="0" baseline="0" dirty="0" err="1">
                          <a:ln>
                            <a:noFill/>
                          </a:ln>
                          <a:solidFill>
                            <a:schemeClr val="bg1"/>
                          </a:solidFill>
                          <a:effectLst/>
                          <a:latin typeface="+mn-lt"/>
                          <a:ea typeface="Times New Roman" panose="02020603050405020304" pitchFamily="18" charset="0"/>
                          <a:cs typeface="+mn-cs"/>
                        </a:rPr>
                        <a:t>peace</a:t>
                      </a:r>
                      <a:r>
                        <a:rPr kumimoji="0" lang="fr-FR" sz="1800" b="1" i="0" u="none" strike="noStrike" kern="1200" cap="none" normalizeH="0" baseline="0" dirty="0">
                          <a:ln>
                            <a:noFill/>
                          </a:ln>
                          <a:solidFill>
                            <a:schemeClr val="bg1"/>
                          </a:solidFill>
                          <a:effectLst/>
                          <a:latin typeface="+mn-lt"/>
                          <a:ea typeface="Times New Roman" panose="02020603050405020304" pitchFamily="18" charset="0"/>
                          <a:cs typeface="+mn-cs"/>
                        </a:rPr>
                        <a:t> </a:t>
                      </a:r>
                      <a:r>
                        <a:rPr kumimoji="0" lang="fr-FR" sz="1800" b="1" i="0" u="none" strike="noStrike" kern="1200" cap="none" normalizeH="0" baseline="0" dirty="0" err="1">
                          <a:ln>
                            <a:noFill/>
                          </a:ln>
                          <a:solidFill>
                            <a:schemeClr val="bg1"/>
                          </a:solidFill>
                          <a:effectLst/>
                          <a:latin typeface="+mn-lt"/>
                          <a:ea typeface="Times New Roman" panose="02020603050405020304" pitchFamily="18" charset="0"/>
                          <a:cs typeface="+mn-cs"/>
                        </a:rPr>
                        <a:t>be</a:t>
                      </a:r>
                      <a:r>
                        <a:rPr kumimoji="0" lang="fr-FR" sz="1800" b="1" i="0" u="none" strike="noStrike" kern="1200" cap="none" normalizeH="0" baseline="0" dirty="0">
                          <a:ln>
                            <a:noFill/>
                          </a:ln>
                          <a:solidFill>
                            <a:schemeClr val="bg1"/>
                          </a:solidFill>
                          <a:effectLst/>
                          <a:latin typeface="+mn-lt"/>
                          <a:ea typeface="Times New Roman" panose="02020603050405020304" pitchFamily="18" charset="0"/>
                          <a:cs typeface="+mn-cs"/>
                        </a:rPr>
                        <a:t> </a:t>
                      </a:r>
                      <a:r>
                        <a:rPr kumimoji="0" lang="fr-FR" sz="1800" b="1" i="0" u="none" strike="noStrike" kern="1200" cap="none" normalizeH="0" baseline="0" dirty="0" err="1">
                          <a:ln>
                            <a:noFill/>
                          </a:ln>
                          <a:solidFill>
                            <a:schemeClr val="bg1"/>
                          </a:solidFill>
                          <a:effectLst/>
                          <a:latin typeface="+mn-lt"/>
                          <a:ea typeface="Times New Roman" panose="02020603050405020304" pitchFamily="18" charset="0"/>
                          <a:cs typeface="+mn-cs"/>
                        </a:rPr>
                        <a:t>suspended</a:t>
                      </a:r>
                      <a:r>
                        <a:rPr kumimoji="0" lang="fr-FR" sz="1800" b="1" i="0" u="none" strike="noStrike" kern="1200" cap="none" normalizeH="0" baseline="0" dirty="0">
                          <a:ln>
                            <a:noFill/>
                          </a:ln>
                          <a:solidFill>
                            <a:schemeClr val="bg1"/>
                          </a:solidFill>
                          <a:effectLst/>
                          <a:latin typeface="+mn-lt"/>
                          <a:ea typeface="Times New Roman" panose="02020603050405020304" pitchFamily="18" charset="0"/>
                          <a:cs typeface="+mn-cs"/>
                        </a:rPr>
                        <a:t> on high as a beacon to guide us.</a:t>
                      </a:r>
                    </a:p>
                    <a:p>
                      <a:r>
                        <a:rPr kumimoji="0" lang="fr-FR" sz="1800" b="1" i="0" u="none" strike="noStrike" kern="1200" cap="none" normalizeH="0" baseline="0" dirty="0">
                          <a:ln>
                            <a:noFill/>
                          </a:ln>
                          <a:solidFill>
                            <a:schemeClr val="bg1"/>
                          </a:solidFill>
                          <a:effectLst/>
                          <a:latin typeface="+mn-lt"/>
                          <a:ea typeface="+mn-ea"/>
                          <a:cs typeface="+mn-cs"/>
                        </a:rPr>
                        <a:t>Let us </a:t>
                      </a:r>
                      <a:r>
                        <a:rPr kumimoji="0" lang="fr-FR" sz="1800" b="1" i="0" u="none" strike="noStrike" kern="1200" cap="none" normalizeH="0" baseline="0" dirty="0" err="1">
                          <a:ln>
                            <a:noFill/>
                          </a:ln>
                          <a:solidFill>
                            <a:schemeClr val="bg1"/>
                          </a:solidFill>
                          <a:effectLst/>
                          <a:latin typeface="+mn-lt"/>
                          <a:ea typeface="+mn-ea"/>
                          <a:cs typeface="+mn-cs"/>
                        </a:rPr>
                        <a:t>unite</a:t>
                      </a:r>
                      <a:r>
                        <a:rPr kumimoji="0" lang="fr-FR" sz="1800" b="1" i="0" u="none" strike="noStrike" kern="1200" cap="none" normalizeH="0" baseline="0" dirty="0">
                          <a:ln>
                            <a:noFill/>
                          </a:ln>
                          <a:solidFill>
                            <a:schemeClr val="bg1"/>
                          </a:solidFill>
                          <a:effectLst/>
                          <a:latin typeface="+mn-lt"/>
                          <a:ea typeface="+mn-ea"/>
                          <a:cs typeface="+mn-cs"/>
                        </a:rPr>
                        <a:t>!</a:t>
                      </a:r>
                      <a:endParaRPr kumimoji="0" lang="en-NZ" sz="1800" b="1" i="0" u="none" strike="noStrike" kern="1200" cap="none" normalizeH="0" baseline="0" dirty="0">
                        <a:ln>
                          <a:noFill/>
                        </a:ln>
                        <a:solidFill>
                          <a:schemeClr val="bg1"/>
                        </a:solidFill>
                        <a:effectLst/>
                        <a:latin typeface="+mn-lt"/>
                        <a:ea typeface="+mn-ea"/>
                        <a:cs typeface="+mn-cs"/>
                      </a:endParaRPr>
                    </a:p>
                    <a:p>
                      <a:r>
                        <a:rPr kumimoji="0" lang="fr-FR" sz="1800" b="1" i="0" u="none" strike="noStrike" kern="1200" cap="none" normalizeH="0" baseline="0" dirty="0">
                          <a:ln>
                            <a:noFill/>
                          </a:ln>
                          <a:solidFill>
                            <a:schemeClr val="bg1"/>
                          </a:solidFill>
                          <a:effectLst/>
                          <a:latin typeface="+mn-lt"/>
                          <a:ea typeface="+mn-ea"/>
                          <a:cs typeface="+mn-cs"/>
                        </a:rPr>
                        <a:t>Let us </a:t>
                      </a:r>
                      <a:r>
                        <a:rPr kumimoji="0" lang="fr-FR" sz="1800" b="1" i="0" u="none" strike="noStrike" kern="1200" cap="none" normalizeH="0" baseline="0" dirty="0" err="1">
                          <a:ln>
                            <a:noFill/>
                          </a:ln>
                          <a:solidFill>
                            <a:schemeClr val="bg1"/>
                          </a:solidFill>
                          <a:effectLst/>
                          <a:latin typeface="+mn-lt"/>
                          <a:ea typeface="+mn-ea"/>
                          <a:cs typeface="+mn-cs"/>
                        </a:rPr>
                        <a:t>gather</a:t>
                      </a:r>
                      <a:r>
                        <a:rPr kumimoji="0" lang="fr-FR" sz="1800" b="1" i="0" u="none" strike="noStrike" kern="1200" cap="none" normalizeH="0" baseline="0" dirty="0">
                          <a:ln>
                            <a:noFill/>
                          </a:ln>
                          <a:solidFill>
                            <a:schemeClr val="bg1"/>
                          </a:solidFill>
                          <a:effectLst/>
                          <a:latin typeface="+mn-lt"/>
                          <a:ea typeface="+mn-ea"/>
                          <a:cs typeface="+mn-cs"/>
                        </a:rPr>
                        <a:t> </a:t>
                      </a:r>
                      <a:r>
                        <a:rPr kumimoji="0" lang="fr-FR" sz="1800" b="1" i="0" u="none" strike="noStrike" kern="1200" cap="none" normalizeH="0" baseline="0" dirty="0" err="1">
                          <a:ln>
                            <a:noFill/>
                          </a:ln>
                          <a:solidFill>
                            <a:schemeClr val="bg1"/>
                          </a:solidFill>
                          <a:effectLst/>
                          <a:latin typeface="+mn-lt"/>
                          <a:ea typeface="+mn-ea"/>
                          <a:cs typeface="+mn-cs"/>
                        </a:rPr>
                        <a:t>together</a:t>
                      </a:r>
                      <a:r>
                        <a:rPr kumimoji="0" lang="fr-FR" sz="1800" b="1" i="0" u="none" strike="noStrike" kern="1200" cap="none" normalizeH="0" baseline="0" dirty="0">
                          <a:ln>
                            <a:noFill/>
                          </a:ln>
                          <a:solidFill>
                            <a:schemeClr val="bg1"/>
                          </a:solidFill>
                          <a:effectLst/>
                          <a:latin typeface="+mn-lt"/>
                          <a:ea typeface="+mn-ea"/>
                          <a:cs typeface="+mn-cs"/>
                        </a:rPr>
                        <a:t>!</a:t>
                      </a:r>
                      <a:endParaRPr kumimoji="0" lang="en-NZ" sz="1800" b="1" i="0" u="none" strike="noStrike" kern="1200" cap="none" normalizeH="0" baseline="0" dirty="0">
                        <a:ln>
                          <a:noFill/>
                        </a:ln>
                        <a:solidFill>
                          <a:schemeClr val="bg1"/>
                        </a:solidFill>
                        <a:effectLst/>
                        <a:latin typeface="+mn-lt"/>
                        <a:ea typeface="+mn-ea"/>
                        <a:cs typeface="+mn-cs"/>
                      </a:endParaRPr>
                    </a:p>
                    <a:p>
                      <a:r>
                        <a:rPr kumimoji="0" lang="fr-FR" sz="1800" b="1" i="0" u="none" strike="noStrike" kern="1200" cap="none" normalizeH="0" baseline="0" dirty="0">
                          <a:ln>
                            <a:noFill/>
                          </a:ln>
                          <a:solidFill>
                            <a:schemeClr val="bg1"/>
                          </a:solidFill>
                          <a:effectLst/>
                          <a:latin typeface="+mn-lt"/>
                          <a:ea typeface="+mn-ea"/>
                          <a:cs typeface="+mn-cs"/>
                        </a:rPr>
                        <a:t>Let us </a:t>
                      </a:r>
                      <a:r>
                        <a:rPr kumimoji="0" lang="fr-FR" sz="1800" b="1" i="0" u="none" strike="noStrike" kern="1200" cap="none" normalizeH="0" baseline="0" dirty="0" err="1">
                          <a:ln>
                            <a:noFill/>
                          </a:ln>
                          <a:solidFill>
                            <a:schemeClr val="bg1"/>
                          </a:solidFill>
                          <a:effectLst/>
                          <a:latin typeface="+mn-lt"/>
                          <a:ea typeface="+mn-ea"/>
                          <a:cs typeface="+mn-cs"/>
                        </a:rPr>
                        <a:t>secure</a:t>
                      </a:r>
                      <a:r>
                        <a:rPr kumimoji="0" lang="fr-FR" sz="1800" b="1" i="0" u="none" strike="noStrike" kern="1200" cap="none" normalizeH="0" baseline="0" dirty="0">
                          <a:ln>
                            <a:noFill/>
                          </a:ln>
                          <a:solidFill>
                            <a:schemeClr val="bg1"/>
                          </a:solidFill>
                          <a:effectLst/>
                          <a:latin typeface="+mn-lt"/>
                          <a:ea typeface="+mn-ea"/>
                          <a:cs typeface="+mn-cs"/>
                        </a:rPr>
                        <a:t> </a:t>
                      </a:r>
                      <a:r>
                        <a:rPr kumimoji="0" lang="fr-FR" sz="1800" b="1" i="0" u="none" strike="noStrike" kern="1200" cap="none" normalizeH="0" baseline="0" dirty="0" err="1">
                          <a:ln>
                            <a:noFill/>
                          </a:ln>
                          <a:solidFill>
                            <a:schemeClr val="bg1"/>
                          </a:solidFill>
                          <a:effectLst/>
                          <a:latin typeface="+mn-lt"/>
                          <a:ea typeface="+mn-ea"/>
                          <a:cs typeface="+mn-cs"/>
                        </a:rPr>
                        <a:t>our</a:t>
                      </a:r>
                      <a:r>
                        <a:rPr kumimoji="0" lang="fr-FR" sz="1800" b="1" i="0" u="none" strike="noStrike" kern="1200" cap="none" normalizeH="0" baseline="0" dirty="0">
                          <a:ln>
                            <a:noFill/>
                          </a:ln>
                          <a:solidFill>
                            <a:schemeClr val="bg1"/>
                          </a:solidFill>
                          <a:effectLst/>
                          <a:latin typeface="+mn-lt"/>
                          <a:ea typeface="+mn-ea"/>
                          <a:cs typeface="+mn-cs"/>
                        </a:rPr>
                        <a:t> </a:t>
                      </a:r>
                      <a:r>
                        <a:rPr kumimoji="0" lang="fr-FR" sz="1800" b="1" i="0" u="none" strike="noStrike" kern="1200" cap="none" normalizeH="0" baseline="0" dirty="0" err="1">
                          <a:ln>
                            <a:noFill/>
                          </a:ln>
                          <a:solidFill>
                            <a:schemeClr val="bg1"/>
                          </a:solidFill>
                          <a:effectLst/>
                          <a:latin typeface="+mn-lt"/>
                          <a:ea typeface="+mn-ea"/>
                          <a:cs typeface="+mn-cs"/>
                        </a:rPr>
                        <a:t>purpose</a:t>
                      </a:r>
                      <a:r>
                        <a:rPr kumimoji="0" lang="fr-FR" sz="1800" b="1" i="0" u="none" strike="noStrike" kern="1200" cap="none" normalizeH="0" baseline="0" dirty="0">
                          <a:ln>
                            <a:noFill/>
                          </a:ln>
                          <a:solidFill>
                            <a:schemeClr val="bg1"/>
                          </a:solidFill>
                          <a:effectLst/>
                          <a:latin typeface="+mn-lt"/>
                          <a:ea typeface="+mn-ea"/>
                          <a:cs typeface="+mn-cs"/>
                        </a:rPr>
                        <a:t>!</a:t>
                      </a:r>
                      <a:endParaRPr kumimoji="0" lang="en-NZ" sz="1800" b="1" i="0" u="none" strike="noStrike" kern="1200" cap="none" normalizeH="0" baseline="0" dirty="0">
                        <a:ln>
                          <a:noFill/>
                        </a:ln>
                        <a:solidFill>
                          <a:schemeClr val="bg1"/>
                        </a:solidFill>
                        <a:effectLst/>
                        <a:latin typeface="+mn-lt"/>
                        <a:ea typeface="+mn-ea"/>
                        <a:cs typeface="+mn-cs"/>
                      </a:endParaRPr>
                    </a:p>
                    <a:p>
                      <a:pPr algn="l"/>
                      <a:endParaRPr kumimoji="0" lang="en-NZ" sz="1800" b="1" i="0" u="none" strike="noStrike" kern="1200" cap="none" normalizeH="0" baseline="0" dirty="0">
                        <a:ln>
                          <a:noFill/>
                        </a:ln>
                        <a:solidFill>
                          <a:schemeClr val="bg1"/>
                        </a:solidFill>
                        <a:effectLst/>
                        <a:latin typeface="+mn-lt"/>
                        <a:ea typeface="Times New Roman" panose="02020603050405020304" pitchFamily="18" charset="0"/>
                        <a:cs typeface="+mn-cs"/>
                      </a:endParaRPr>
                    </a:p>
                  </a:txBody>
                  <a:tcPr marL="114300" marR="114300" marT="0" marB="0"/>
                </a:tc>
                <a:extLst>
                  <a:ext uri="{0D108BD9-81ED-4DB2-BD59-A6C34878D82A}">
                    <a16:rowId xmlns:a16="http://schemas.microsoft.com/office/drawing/2014/main" val="2048429179"/>
                  </a:ext>
                </a:extLst>
              </a:tr>
            </a:tbl>
          </a:graphicData>
        </a:graphic>
      </p:graphicFrame>
    </p:spTree>
    <p:extLst>
      <p:ext uri="{BB962C8B-B14F-4D97-AF65-F5344CB8AC3E}">
        <p14:creationId xmlns:p14="http://schemas.microsoft.com/office/powerpoint/2010/main" val="3790923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27FBE6-F614-407E-B623-78936A0435B1}"/>
              </a:ext>
            </a:extLst>
          </p:cNvPr>
          <p:cNvSpPr txBox="1"/>
          <p:nvPr/>
        </p:nvSpPr>
        <p:spPr>
          <a:xfrm>
            <a:off x="1447400" y="5172190"/>
            <a:ext cx="4083728" cy="338554"/>
          </a:xfrm>
          <a:prstGeom prst="rect">
            <a:avLst/>
          </a:prstGeom>
          <a:solidFill>
            <a:srgbClr val="351642"/>
          </a:solidFill>
        </p:spPr>
        <p:txBody>
          <a:bodyPr wrap="square" rtlCol="0">
            <a:spAutoFit/>
          </a:bodyPr>
          <a:lstStyle/>
          <a:p>
            <a:r>
              <a:rPr lang="en-NZ" sz="1600" dirty="0">
                <a:solidFill>
                  <a:schemeClr val="bg1"/>
                </a:solidFill>
                <a:latin typeface="Calibri Light" panose="020F0302020204030204" pitchFamily="34" charset="0"/>
                <a:cs typeface="Calibri Light" panose="020F0302020204030204" pitchFamily="34" charset="0"/>
              </a:rPr>
              <a:t>Level 11, 7 Waterloo Quay, Wellington 6011, NZ</a:t>
            </a:r>
            <a:endParaRPr lang="en-NZ"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4013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7C6E23-9C3F-B2EE-F081-E5136C406439}"/>
              </a:ext>
            </a:extLst>
          </p:cNvPr>
          <p:cNvSpPr>
            <a:spLocks noGrp="1"/>
          </p:cNvSpPr>
          <p:nvPr>
            <p:ph type="title"/>
          </p:nvPr>
        </p:nvSpPr>
        <p:spPr/>
        <p:txBody>
          <a:bodyPr/>
          <a:lstStyle/>
          <a:p>
            <a:endParaRPr lang="en-NZ"/>
          </a:p>
        </p:txBody>
      </p:sp>
      <p:sp>
        <p:nvSpPr>
          <p:cNvPr id="8" name="Content Placeholder 7">
            <a:extLst>
              <a:ext uri="{FF2B5EF4-FFF2-40B4-BE49-F238E27FC236}">
                <a16:creationId xmlns:a16="http://schemas.microsoft.com/office/drawing/2014/main" id="{236B36C7-92B0-DC7E-6BB7-B862B3E2F633}"/>
              </a:ext>
            </a:extLst>
          </p:cNvPr>
          <p:cNvSpPr>
            <a:spLocks noGrp="1"/>
          </p:cNvSpPr>
          <p:nvPr>
            <p:ph sz="half" idx="1"/>
          </p:nvPr>
        </p:nvSpPr>
        <p:spPr/>
        <p:txBody>
          <a:bodyPr>
            <a:normAutofit lnSpcReduction="10000"/>
          </a:bodyPr>
          <a:lstStyle/>
          <a:p>
            <a:pPr marL="0" indent="0">
              <a:buNone/>
            </a:pPr>
            <a:r>
              <a:rPr lang="en-NZ" dirty="0"/>
              <a:t>Karakia </a:t>
            </a:r>
            <a:r>
              <a:rPr lang="en-NZ" dirty="0" err="1"/>
              <a:t>Wāwāhi</a:t>
            </a:r>
            <a:endParaRPr lang="en-NZ" dirty="0"/>
          </a:p>
          <a:p>
            <a:pPr marL="0" indent="0">
              <a:buNone/>
            </a:pPr>
            <a:r>
              <a:rPr lang="en-NZ" dirty="0" err="1"/>
              <a:t>Tūmatatia</a:t>
            </a:r>
            <a:r>
              <a:rPr lang="en-NZ" dirty="0"/>
              <a:t>, </a:t>
            </a:r>
            <a:r>
              <a:rPr lang="en-NZ" dirty="0" err="1"/>
              <a:t>tūramatia</a:t>
            </a:r>
            <a:r>
              <a:rPr lang="en-NZ" dirty="0"/>
              <a:t>,</a:t>
            </a:r>
          </a:p>
          <a:p>
            <a:pPr marL="0" indent="0">
              <a:buNone/>
            </a:pPr>
            <a:r>
              <a:rPr lang="en-NZ" dirty="0"/>
              <a:t>Te </a:t>
            </a:r>
            <a:r>
              <a:rPr lang="en-NZ" dirty="0" err="1"/>
              <a:t>tūāpapa</a:t>
            </a:r>
            <a:r>
              <a:rPr lang="en-NZ" dirty="0"/>
              <a:t> o </a:t>
            </a:r>
            <a:r>
              <a:rPr lang="en-NZ" dirty="0" err="1"/>
              <a:t>te</a:t>
            </a:r>
            <a:r>
              <a:rPr lang="en-NZ" dirty="0"/>
              <a:t> </a:t>
            </a:r>
            <a:r>
              <a:rPr lang="en-NZ" dirty="0" err="1"/>
              <a:t>Matatū</a:t>
            </a:r>
            <a:r>
              <a:rPr lang="en-NZ" dirty="0"/>
              <a:t> Aotearoa</a:t>
            </a:r>
          </a:p>
          <a:p>
            <a:pPr marL="0" indent="0">
              <a:buNone/>
            </a:pPr>
            <a:r>
              <a:rPr lang="en-NZ" dirty="0"/>
              <a:t>ki </a:t>
            </a:r>
            <a:r>
              <a:rPr lang="en-NZ" dirty="0" err="1"/>
              <a:t>runga</a:t>
            </a:r>
            <a:r>
              <a:rPr lang="en-NZ" dirty="0"/>
              <a:t>, ki </a:t>
            </a:r>
            <a:r>
              <a:rPr lang="en-NZ" dirty="0" err="1"/>
              <a:t>raro</a:t>
            </a:r>
            <a:endParaRPr lang="en-NZ" dirty="0"/>
          </a:p>
          <a:p>
            <a:pPr marL="0" indent="0">
              <a:buNone/>
            </a:pPr>
            <a:r>
              <a:rPr lang="en-NZ" dirty="0"/>
              <a:t>ki uta, ki tai</a:t>
            </a:r>
          </a:p>
          <a:p>
            <a:pPr marL="0" indent="0">
              <a:buNone/>
            </a:pPr>
            <a:r>
              <a:rPr lang="en-NZ" dirty="0" err="1"/>
              <a:t>Koia</a:t>
            </a:r>
            <a:r>
              <a:rPr lang="en-NZ" dirty="0"/>
              <a:t> ko </a:t>
            </a:r>
            <a:r>
              <a:rPr lang="en-NZ" dirty="0" err="1"/>
              <a:t>te</a:t>
            </a:r>
            <a:r>
              <a:rPr lang="en-NZ" dirty="0"/>
              <a:t> </a:t>
            </a:r>
            <a:r>
              <a:rPr lang="en-NZ" dirty="0" err="1"/>
              <a:t>manaakitanga</a:t>
            </a:r>
            <a:endParaRPr lang="en-NZ" dirty="0"/>
          </a:p>
          <a:p>
            <a:pPr marL="0" indent="0">
              <a:buNone/>
            </a:pPr>
            <a:r>
              <a:rPr lang="en-NZ" dirty="0" err="1"/>
              <a:t>te</a:t>
            </a:r>
            <a:r>
              <a:rPr lang="en-NZ" dirty="0"/>
              <a:t> whanaungatanga, </a:t>
            </a:r>
            <a:r>
              <a:rPr lang="en-NZ" dirty="0" err="1"/>
              <a:t>te</a:t>
            </a:r>
            <a:r>
              <a:rPr lang="en-NZ" dirty="0"/>
              <a:t> </a:t>
            </a:r>
            <a:r>
              <a:rPr lang="en-NZ" dirty="0" err="1"/>
              <a:t>pono</a:t>
            </a:r>
            <a:endParaRPr lang="en-NZ" dirty="0"/>
          </a:p>
          <a:p>
            <a:pPr marL="0" indent="0">
              <a:buNone/>
            </a:pPr>
            <a:r>
              <a:rPr lang="en-NZ" dirty="0"/>
              <a:t>me </a:t>
            </a:r>
            <a:r>
              <a:rPr lang="en-NZ" dirty="0" err="1"/>
              <a:t>te</a:t>
            </a:r>
            <a:r>
              <a:rPr lang="en-NZ" dirty="0"/>
              <a:t> </a:t>
            </a:r>
            <a:r>
              <a:rPr lang="en-NZ" dirty="0" err="1"/>
              <a:t>whakamana</a:t>
            </a:r>
            <a:r>
              <a:rPr lang="en-NZ" dirty="0"/>
              <a:t> </a:t>
            </a:r>
            <a:r>
              <a:rPr lang="en-NZ" dirty="0" err="1"/>
              <a:t>i</a:t>
            </a:r>
            <a:r>
              <a:rPr lang="en-NZ" dirty="0"/>
              <a:t> </a:t>
            </a:r>
            <a:r>
              <a:rPr lang="en-NZ" dirty="0" err="1"/>
              <a:t>te</a:t>
            </a:r>
            <a:r>
              <a:rPr lang="en-NZ" dirty="0"/>
              <a:t> </a:t>
            </a:r>
            <a:r>
              <a:rPr lang="en-NZ" dirty="0" err="1"/>
              <a:t>ako</a:t>
            </a:r>
            <a:endParaRPr lang="en-NZ" dirty="0"/>
          </a:p>
          <a:p>
            <a:pPr marL="0" indent="0">
              <a:buNone/>
            </a:pPr>
            <a:r>
              <a:rPr lang="en-NZ" dirty="0" err="1"/>
              <a:t>Haumi</a:t>
            </a:r>
            <a:r>
              <a:rPr lang="en-NZ" dirty="0"/>
              <a:t> ē! Hui ē! </a:t>
            </a:r>
            <a:r>
              <a:rPr lang="en-NZ" dirty="0" err="1"/>
              <a:t>Taiki</a:t>
            </a:r>
            <a:r>
              <a:rPr lang="en-NZ" dirty="0"/>
              <a:t> ē!</a:t>
            </a:r>
          </a:p>
        </p:txBody>
      </p:sp>
      <p:sp>
        <p:nvSpPr>
          <p:cNvPr id="9" name="Content Placeholder 8">
            <a:extLst>
              <a:ext uri="{FF2B5EF4-FFF2-40B4-BE49-F238E27FC236}">
                <a16:creationId xmlns:a16="http://schemas.microsoft.com/office/drawing/2014/main" id="{23DF14BC-2D42-675B-0EF9-1AF8241D76B5}"/>
              </a:ext>
            </a:extLst>
          </p:cNvPr>
          <p:cNvSpPr>
            <a:spLocks noGrp="1"/>
          </p:cNvSpPr>
          <p:nvPr>
            <p:ph sz="half" idx="2"/>
          </p:nvPr>
        </p:nvSpPr>
        <p:spPr>
          <a:xfrm>
            <a:off x="6342821" y="1825625"/>
            <a:ext cx="5400000" cy="4818456"/>
          </a:xfrm>
        </p:spPr>
        <p:txBody>
          <a:bodyPr>
            <a:normAutofit fontScale="92500" lnSpcReduction="20000"/>
          </a:bodyPr>
          <a:lstStyle/>
          <a:p>
            <a:pPr marL="0" indent="0">
              <a:buNone/>
            </a:pPr>
            <a:r>
              <a:rPr lang="en-US" dirty="0"/>
              <a:t>Opening Affirmation</a:t>
            </a:r>
          </a:p>
          <a:p>
            <a:pPr marL="0" indent="0">
              <a:buNone/>
            </a:pPr>
            <a:r>
              <a:rPr lang="en-US" dirty="0"/>
              <a:t>Ignite, illuminate</a:t>
            </a:r>
          </a:p>
          <a:p>
            <a:pPr marL="0" indent="0">
              <a:buNone/>
            </a:pPr>
            <a:r>
              <a:rPr lang="en-US" dirty="0"/>
              <a:t>the foundations of the Teaching Council</a:t>
            </a:r>
          </a:p>
          <a:p>
            <a:pPr marL="0" indent="0">
              <a:buNone/>
            </a:pPr>
            <a:r>
              <a:rPr lang="en-US" dirty="0"/>
              <a:t>above, below</a:t>
            </a:r>
          </a:p>
          <a:p>
            <a:pPr marL="0" indent="0">
              <a:buNone/>
            </a:pPr>
            <a:r>
              <a:rPr lang="en-US" dirty="0"/>
              <a:t>across the land, the coast and sea</a:t>
            </a:r>
          </a:p>
          <a:p>
            <a:pPr marL="0" indent="0">
              <a:buNone/>
            </a:pPr>
            <a:r>
              <a:rPr lang="en-US" dirty="0"/>
              <a:t>as agreed through </a:t>
            </a:r>
            <a:r>
              <a:rPr lang="en-US" dirty="0" err="1"/>
              <a:t>manaakitanga</a:t>
            </a:r>
            <a:endParaRPr lang="en-US" dirty="0"/>
          </a:p>
          <a:p>
            <a:pPr marL="0" indent="0">
              <a:buNone/>
            </a:pPr>
            <a:r>
              <a:rPr lang="en-US" dirty="0"/>
              <a:t>whanaungatanga, </a:t>
            </a:r>
            <a:r>
              <a:rPr lang="en-US" dirty="0" err="1"/>
              <a:t>pono</a:t>
            </a:r>
            <a:endParaRPr lang="en-US" dirty="0"/>
          </a:p>
          <a:p>
            <a:pPr marL="0" indent="0">
              <a:buNone/>
            </a:pPr>
            <a:r>
              <a:rPr lang="en-US" dirty="0"/>
              <a:t>and </a:t>
            </a:r>
            <a:r>
              <a:rPr lang="en-US" dirty="0" err="1"/>
              <a:t>whakamana</a:t>
            </a:r>
            <a:r>
              <a:rPr lang="en-US" dirty="0"/>
              <a:t> of learning</a:t>
            </a:r>
          </a:p>
          <a:p>
            <a:pPr marL="0" indent="0">
              <a:buNone/>
            </a:pPr>
            <a:r>
              <a:rPr lang="en-US" dirty="0"/>
              <a:t>Let us unite!</a:t>
            </a:r>
          </a:p>
          <a:p>
            <a:pPr marL="0" indent="0">
              <a:buNone/>
            </a:pPr>
            <a:r>
              <a:rPr lang="en-US" dirty="0"/>
              <a:t>Let us gather together!</a:t>
            </a:r>
          </a:p>
          <a:p>
            <a:pPr marL="0" indent="0">
              <a:buNone/>
            </a:pPr>
            <a:r>
              <a:rPr lang="en-US" dirty="0"/>
              <a:t>Let us secure our purpose!</a:t>
            </a:r>
            <a:endParaRPr lang="en-NZ" dirty="0"/>
          </a:p>
        </p:txBody>
      </p:sp>
    </p:spTree>
    <p:extLst>
      <p:ext uri="{BB962C8B-B14F-4D97-AF65-F5344CB8AC3E}">
        <p14:creationId xmlns:p14="http://schemas.microsoft.com/office/powerpoint/2010/main" val="2072847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FB4C-138D-4FB5-A665-B33245FC83EF}"/>
              </a:ext>
            </a:extLst>
          </p:cNvPr>
          <p:cNvSpPr>
            <a:spLocks noGrp="1"/>
          </p:cNvSpPr>
          <p:nvPr>
            <p:ph type="title"/>
          </p:nvPr>
        </p:nvSpPr>
        <p:spPr>
          <a:xfrm>
            <a:off x="936859" y="338328"/>
            <a:ext cx="11255141" cy="1325563"/>
          </a:xfrm>
        </p:spPr>
        <p:txBody>
          <a:bodyPr/>
          <a:lstStyle/>
          <a:p>
            <a:r>
              <a:rPr lang="mi-NZ" dirty="0"/>
              <a:t>Agenda | Paekōrero</a:t>
            </a:r>
            <a:endParaRPr lang="en-NZ" dirty="0"/>
          </a:p>
        </p:txBody>
      </p:sp>
      <p:sp>
        <p:nvSpPr>
          <p:cNvPr id="3" name="Text Placeholder 2">
            <a:extLst>
              <a:ext uri="{FF2B5EF4-FFF2-40B4-BE49-F238E27FC236}">
                <a16:creationId xmlns:a16="http://schemas.microsoft.com/office/drawing/2014/main" id="{C8CB424C-37DE-4963-8A67-3DCE66FC3EEA}"/>
              </a:ext>
            </a:extLst>
          </p:cNvPr>
          <p:cNvSpPr>
            <a:spLocks noGrp="1"/>
          </p:cNvSpPr>
          <p:nvPr>
            <p:ph idx="1"/>
          </p:nvPr>
        </p:nvSpPr>
        <p:spPr>
          <a:xfrm>
            <a:off x="521208" y="1819656"/>
            <a:ext cx="8802624" cy="4530809"/>
          </a:xfrm>
        </p:spPr>
        <p:txBody>
          <a:bodyPr>
            <a:normAutofit fontScale="85000" lnSpcReduction="20000"/>
          </a:bodyPr>
          <a:lstStyle/>
          <a:p>
            <a:pPr marL="457200" lvl="1" indent="0">
              <a:buNone/>
              <a:tabLst>
                <a:tab pos="914400" algn="l"/>
              </a:tabLst>
            </a:pPr>
            <a:r>
              <a:rPr lang="en-NZ" sz="3200" b="1" dirty="0">
                <a:effectLst/>
              </a:rPr>
              <a:t>We will cover:</a:t>
            </a:r>
          </a:p>
          <a:p>
            <a:pPr marL="457200" lvl="1" indent="0">
              <a:buNone/>
              <a:tabLst>
                <a:tab pos="914400" algn="l"/>
              </a:tabLst>
            </a:pPr>
            <a:endParaRPr lang="en-NZ" sz="3200" b="1" i="1" dirty="0">
              <a:effectLst/>
            </a:endParaRPr>
          </a:p>
          <a:p>
            <a:pPr lvl="1">
              <a:lnSpc>
                <a:spcPct val="120000"/>
              </a:lnSpc>
              <a:tabLst>
                <a:tab pos="914400" algn="l"/>
              </a:tabLst>
            </a:pPr>
            <a:r>
              <a:rPr lang="en-NZ" sz="3200" dirty="0">
                <a:solidFill>
                  <a:srgbClr val="0070C0"/>
                </a:solidFill>
                <a:effectLst/>
              </a:rPr>
              <a:t>Pauline Barnes – Deputy Chief Executive Teaching Council </a:t>
            </a:r>
            <a:r>
              <a:rPr lang="en-NZ" sz="3200" dirty="0">
                <a:effectLst/>
              </a:rPr>
              <a:t>- introductory presentation </a:t>
            </a:r>
            <a:endParaRPr lang="en-NZ" sz="3200" dirty="0">
              <a:ea typeface="Times New Roman" panose="02020603050405020304" pitchFamily="18" charset="0"/>
            </a:endParaRPr>
          </a:p>
          <a:p>
            <a:pPr lvl="1">
              <a:lnSpc>
                <a:spcPct val="120000"/>
              </a:lnSpc>
              <a:tabLst>
                <a:tab pos="914400" algn="l"/>
              </a:tabLst>
            </a:pPr>
            <a:r>
              <a:rPr kumimoji="0" lang="en-NZ" sz="3200" u="none" strike="noStrike" kern="1200" cap="none" spc="0" normalizeH="0" baseline="0" noProof="0" dirty="0">
                <a:ln>
                  <a:noFill/>
                </a:ln>
                <a:effectLst/>
                <a:uLnTx/>
                <a:uFillTx/>
                <a:latin typeface="Franklin Gothic Book"/>
                <a:ea typeface="Times New Roman" panose="02020603050405020304" pitchFamily="18" charset="0"/>
                <a:cs typeface="+mn-cs"/>
              </a:rPr>
              <a:t>Breakout</a:t>
            </a:r>
            <a:endParaRPr lang="en-NZ" sz="3200" noProof="0" dirty="0">
              <a:ea typeface="Times New Roman" panose="02020603050405020304" pitchFamily="18" charset="0"/>
            </a:endParaRPr>
          </a:p>
          <a:p>
            <a:pPr lvl="1">
              <a:lnSpc>
                <a:spcPct val="120000"/>
              </a:lnSpc>
              <a:tabLst>
                <a:tab pos="914400" algn="l"/>
              </a:tabLst>
            </a:pPr>
            <a:r>
              <a:rPr kumimoji="0" lang="en-NZ" sz="3200" u="none" strike="noStrike" kern="1200" cap="none" spc="0" normalizeH="0" baseline="0" noProof="0" dirty="0">
                <a:ln>
                  <a:noFill/>
                </a:ln>
                <a:solidFill>
                  <a:srgbClr val="0070C0"/>
                </a:solidFill>
                <a:effectLst/>
                <a:uLnTx/>
                <a:uFillTx/>
                <a:latin typeface="Franklin Gothic Book"/>
                <a:ea typeface="+mn-ea"/>
                <a:cs typeface="+mn-cs"/>
              </a:rPr>
              <a:t>Team from Te </a:t>
            </a:r>
            <a:r>
              <a:rPr kumimoji="0" lang="en-NZ" sz="3200" u="none" strike="noStrike" kern="1200" cap="none" spc="0" normalizeH="0" baseline="0" noProof="0" dirty="0" err="1">
                <a:ln>
                  <a:noFill/>
                </a:ln>
                <a:solidFill>
                  <a:srgbClr val="0070C0"/>
                </a:solidFill>
                <a:effectLst/>
                <a:uLnTx/>
                <a:uFillTx/>
                <a:latin typeface="Franklin Gothic Book"/>
                <a:ea typeface="+mn-ea"/>
                <a:cs typeface="+mn-cs"/>
              </a:rPr>
              <a:t>Poutāhā</a:t>
            </a:r>
            <a:r>
              <a:rPr kumimoji="0" lang="en-NZ" sz="3200" u="none" strike="noStrike" kern="1200" cap="none" spc="0" normalizeH="0" baseline="0" noProof="0" dirty="0">
                <a:ln>
                  <a:noFill/>
                </a:ln>
                <a:solidFill>
                  <a:srgbClr val="0070C0"/>
                </a:solidFill>
                <a:effectLst/>
                <a:uLnTx/>
                <a:uFillTx/>
                <a:latin typeface="Franklin Gothic Book"/>
                <a:ea typeface="+mn-ea"/>
                <a:cs typeface="+mn-cs"/>
              </a:rPr>
              <a:t> | Curriculum Centre, Ministry of Education </a:t>
            </a:r>
            <a:r>
              <a:rPr kumimoji="0" lang="en-NZ" sz="3200" u="none" strike="noStrike" kern="1200" cap="none" spc="0" normalizeH="0" baseline="0" noProof="0" dirty="0">
                <a:ln>
                  <a:noFill/>
                </a:ln>
                <a:effectLst/>
                <a:uLnTx/>
                <a:uFillTx/>
                <a:latin typeface="Franklin Gothic Book"/>
                <a:ea typeface="+mn-ea"/>
                <a:cs typeface="+mn-cs"/>
              </a:rPr>
              <a:t>– discussion of the new NCEA literacy and numeracy co-requisite Standards for 2023</a:t>
            </a:r>
            <a:endParaRPr lang="en-NZ" sz="3200" dirty="0">
              <a:ea typeface="Times New Roman" panose="02020603050405020304" pitchFamily="18" charset="0"/>
            </a:endParaRPr>
          </a:p>
          <a:p>
            <a:pPr lvl="1">
              <a:lnSpc>
                <a:spcPct val="120000"/>
              </a:lnSpc>
              <a:tabLst>
                <a:tab pos="914400" algn="l"/>
              </a:tabLst>
            </a:pPr>
            <a:r>
              <a:rPr kumimoji="0" lang="en-NZ" sz="3200" b="0" i="0" u="none" strike="noStrike" kern="1200" cap="none" spc="0" normalizeH="0" baseline="0" noProof="0" dirty="0">
                <a:ln>
                  <a:noFill/>
                </a:ln>
                <a:effectLst/>
                <a:uLnTx/>
                <a:uFillTx/>
                <a:latin typeface="Franklin Gothic Book"/>
                <a:ea typeface="Times New Roman" panose="02020603050405020304" pitchFamily="18" charset="0"/>
                <a:cs typeface="+mn-cs"/>
              </a:rPr>
              <a:t>Breakout</a:t>
            </a:r>
          </a:p>
          <a:p>
            <a:pPr lvl="1">
              <a:lnSpc>
                <a:spcPct val="120000"/>
              </a:lnSpc>
              <a:tabLst>
                <a:tab pos="914400" algn="l"/>
              </a:tabLst>
            </a:pPr>
            <a:r>
              <a:rPr lang="en-NZ" sz="3200" dirty="0">
                <a:latin typeface="Franklin Gothic Book"/>
                <a:ea typeface="Times New Roman" panose="02020603050405020304" pitchFamily="18" charset="0"/>
              </a:rPr>
              <a:t>Wrap up</a:t>
            </a:r>
            <a:endParaRPr lang="en-NZ" i="1" dirty="0"/>
          </a:p>
        </p:txBody>
      </p:sp>
      <p:pic>
        <p:nvPicPr>
          <p:cNvPr id="8" name="Graphic 7" descr="Checklist outline">
            <a:extLst>
              <a:ext uri="{FF2B5EF4-FFF2-40B4-BE49-F238E27FC236}">
                <a16:creationId xmlns:a16="http://schemas.microsoft.com/office/drawing/2014/main" id="{AA999F62-1B91-4775-ACE4-D1B471AA68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3832" y="2011680"/>
            <a:ext cx="2569464" cy="2569464"/>
          </a:xfrm>
          <a:prstGeom prst="rect">
            <a:avLst/>
          </a:prstGeom>
        </p:spPr>
      </p:pic>
    </p:spTree>
    <p:extLst>
      <p:ext uri="{BB962C8B-B14F-4D97-AF65-F5344CB8AC3E}">
        <p14:creationId xmlns:p14="http://schemas.microsoft.com/office/powerpoint/2010/main" val="422977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F2C0BC-F5F6-4D27-8DE4-BAE79E440CED}"/>
              </a:ext>
            </a:extLst>
          </p:cNvPr>
          <p:cNvSpPr>
            <a:spLocks noGrp="1"/>
          </p:cNvSpPr>
          <p:nvPr>
            <p:ph sz="half" idx="1"/>
          </p:nvPr>
        </p:nvSpPr>
        <p:spPr>
          <a:xfrm>
            <a:off x="459104" y="957263"/>
            <a:ext cx="6645783" cy="4351338"/>
          </a:xfrm>
        </p:spPr>
        <p:txBody>
          <a:bodyPr/>
          <a:lstStyle/>
          <a:p>
            <a:pPr marL="0" indent="0" algn="l">
              <a:buNone/>
            </a:pPr>
            <a:r>
              <a:rPr lang="en-US" sz="5400" dirty="0"/>
              <a:t>Pauline Barnes</a:t>
            </a:r>
            <a:endParaRPr lang="en-US" sz="5400" i="0" dirty="0">
              <a:effectLst/>
            </a:endParaRPr>
          </a:p>
          <a:p>
            <a:pPr marL="0" indent="0" algn="l">
              <a:buNone/>
            </a:pPr>
            <a:endParaRPr lang="en-US" b="1" dirty="0"/>
          </a:p>
          <a:p>
            <a:pPr marL="0" indent="0">
              <a:buNone/>
            </a:pPr>
            <a:r>
              <a:rPr lang="en-US" sz="3200" b="1" i="0" dirty="0">
                <a:effectLst/>
              </a:rPr>
              <a:t>Deputy Chief Executive </a:t>
            </a:r>
            <a:r>
              <a:rPr lang="en-US" sz="3200" b="1" dirty="0" err="1"/>
              <a:t>Matat</a:t>
            </a:r>
            <a:r>
              <a:rPr lang="mi-NZ" sz="3200" b="1" dirty="0"/>
              <a:t>ū Aotearoa | Teaching Council</a:t>
            </a:r>
            <a:endParaRPr lang="en-US" sz="3200" b="1" i="0" dirty="0">
              <a:effectLst/>
            </a:endParaRPr>
          </a:p>
          <a:p>
            <a:pPr marL="0" indent="0">
              <a:buNone/>
            </a:pPr>
            <a:endParaRPr lang="mi-NZ" dirty="0"/>
          </a:p>
          <a:p>
            <a:pPr marL="0" indent="0">
              <a:buNone/>
            </a:pPr>
            <a:endParaRPr lang="en-NZ" dirty="0"/>
          </a:p>
        </p:txBody>
      </p:sp>
      <p:pic>
        <p:nvPicPr>
          <p:cNvPr id="4" name="Graphic 3" descr="Teacher outline">
            <a:extLst>
              <a:ext uri="{FF2B5EF4-FFF2-40B4-BE49-F238E27FC236}">
                <a16:creationId xmlns:a16="http://schemas.microsoft.com/office/drawing/2014/main" id="{E94F314C-EA1D-4EAA-9C6A-4C4D0FE11D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98180" y="1384142"/>
            <a:ext cx="3295650" cy="3295650"/>
          </a:xfrm>
          <a:prstGeom prst="rect">
            <a:avLst/>
          </a:prstGeom>
        </p:spPr>
      </p:pic>
      <p:sp>
        <p:nvSpPr>
          <p:cNvPr id="5" name="Title 1">
            <a:extLst>
              <a:ext uri="{FF2B5EF4-FFF2-40B4-BE49-F238E27FC236}">
                <a16:creationId xmlns:a16="http://schemas.microsoft.com/office/drawing/2014/main" id="{71D9517E-2C21-44EF-AE7D-D164554655D9}"/>
              </a:ext>
            </a:extLst>
          </p:cNvPr>
          <p:cNvSpPr>
            <a:spLocks noGrp="1"/>
          </p:cNvSpPr>
          <p:nvPr>
            <p:ph type="title"/>
          </p:nvPr>
        </p:nvSpPr>
        <p:spPr>
          <a:xfrm>
            <a:off x="598170" y="3818964"/>
            <a:ext cx="6741458" cy="2330317"/>
          </a:xfrm>
        </p:spPr>
        <p:txBody>
          <a:bodyPr/>
          <a:lstStyle/>
          <a:p>
            <a:r>
              <a:rPr lang="en-NZ" dirty="0">
                <a:solidFill>
                  <a:schemeClr val="accent1"/>
                </a:solidFill>
              </a:rPr>
              <a:t>ITE literacy and mathematics assessment – </a:t>
            </a:r>
            <a:r>
              <a:rPr lang="en-NZ" sz="2800" dirty="0">
                <a:solidFill>
                  <a:schemeClr val="accent1"/>
                </a:solidFill>
              </a:rPr>
              <a:t>a brief history</a:t>
            </a:r>
            <a:endParaRPr lang="en-NZ" dirty="0">
              <a:solidFill>
                <a:schemeClr val="accent1"/>
              </a:solidFill>
            </a:endParaRPr>
          </a:p>
        </p:txBody>
      </p:sp>
    </p:spTree>
    <p:extLst>
      <p:ext uri="{BB962C8B-B14F-4D97-AF65-F5344CB8AC3E}">
        <p14:creationId xmlns:p14="http://schemas.microsoft.com/office/powerpoint/2010/main" val="3710901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E42D-698C-2BBD-4E5B-16F555253616}"/>
              </a:ext>
            </a:extLst>
          </p:cNvPr>
          <p:cNvSpPr>
            <a:spLocks noGrp="1"/>
          </p:cNvSpPr>
          <p:nvPr>
            <p:ph type="title"/>
          </p:nvPr>
        </p:nvSpPr>
        <p:spPr/>
        <p:txBody>
          <a:bodyPr/>
          <a:lstStyle/>
          <a:p>
            <a:r>
              <a:rPr lang="en-NZ" dirty="0"/>
              <a:t>Background to current requirements</a:t>
            </a:r>
          </a:p>
        </p:txBody>
      </p:sp>
      <p:sp>
        <p:nvSpPr>
          <p:cNvPr id="3" name="Content Placeholder 2">
            <a:extLst>
              <a:ext uri="{FF2B5EF4-FFF2-40B4-BE49-F238E27FC236}">
                <a16:creationId xmlns:a16="http://schemas.microsoft.com/office/drawing/2014/main" id="{2A6E577A-CCA7-EF9C-D4B1-2AB76F05FFD1}"/>
              </a:ext>
            </a:extLst>
          </p:cNvPr>
          <p:cNvSpPr>
            <a:spLocks noGrp="1"/>
          </p:cNvSpPr>
          <p:nvPr>
            <p:ph idx="1"/>
          </p:nvPr>
        </p:nvSpPr>
        <p:spPr/>
        <p:txBody>
          <a:bodyPr>
            <a:normAutofit lnSpcReduction="10000"/>
          </a:bodyPr>
          <a:lstStyle/>
          <a:p>
            <a:r>
              <a:rPr lang="en-US" dirty="0"/>
              <a:t>2016 The Council’s ITE Discussion paper, based on extensive stakeholder engagement proposed:</a:t>
            </a:r>
          </a:p>
          <a:p>
            <a:pPr marL="571500" lvl="1" indent="0">
              <a:buNone/>
            </a:pPr>
            <a:r>
              <a:rPr lang="en-US" i="1" dirty="0"/>
              <a:t>“Given the future capability teachers require, and the limits on what can be done in ITE alone, there is </a:t>
            </a:r>
            <a:r>
              <a:rPr lang="en-US" b="1" i="1" dirty="0"/>
              <a:t>a strong case for lifting entry requirements </a:t>
            </a:r>
            <a:r>
              <a:rPr lang="en-US" i="1" dirty="0"/>
              <a:t>for academic capability generally, literacy and numeracy, and content knowledge that supports teachers’ ability to work with the relevant curriculum”</a:t>
            </a:r>
          </a:p>
          <a:p>
            <a:pPr marL="342900"/>
            <a:r>
              <a:rPr lang="en-US" dirty="0"/>
              <a:t>In response, the Council decided that it should strengthen entry requirements, whilst retaining flexibility to enable entry for those who might not meet it, with specific support built into the pathway</a:t>
            </a:r>
          </a:p>
          <a:p>
            <a:pPr marL="342900"/>
            <a:r>
              <a:rPr lang="en-US" dirty="0"/>
              <a:t>The challenge has been to set what the entry levels should be and how to assess them</a:t>
            </a:r>
          </a:p>
          <a:p>
            <a:pPr lvl="1"/>
            <a:endParaRPr lang="en-NZ" dirty="0"/>
          </a:p>
        </p:txBody>
      </p:sp>
    </p:spTree>
    <p:extLst>
      <p:ext uri="{BB962C8B-B14F-4D97-AF65-F5344CB8AC3E}">
        <p14:creationId xmlns:p14="http://schemas.microsoft.com/office/powerpoint/2010/main" val="2358938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9251-1A06-E3C8-5888-516887E56520}"/>
              </a:ext>
            </a:extLst>
          </p:cNvPr>
          <p:cNvSpPr>
            <a:spLocks noGrp="1"/>
          </p:cNvSpPr>
          <p:nvPr>
            <p:ph type="title"/>
          </p:nvPr>
        </p:nvSpPr>
        <p:spPr/>
        <p:txBody>
          <a:bodyPr/>
          <a:lstStyle/>
          <a:p>
            <a:r>
              <a:rPr lang="en-NZ" dirty="0"/>
              <a:t>Agreeing on appropriate entry levels </a:t>
            </a:r>
          </a:p>
        </p:txBody>
      </p:sp>
      <p:sp>
        <p:nvSpPr>
          <p:cNvPr id="3" name="Content Placeholder 2">
            <a:extLst>
              <a:ext uri="{FF2B5EF4-FFF2-40B4-BE49-F238E27FC236}">
                <a16:creationId xmlns:a16="http://schemas.microsoft.com/office/drawing/2014/main" id="{6780E2A6-671E-34FF-9B28-D3A3E6031066}"/>
              </a:ext>
            </a:extLst>
          </p:cNvPr>
          <p:cNvSpPr>
            <a:spLocks noGrp="1"/>
          </p:cNvSpPr>
          <p:nvPr>
            <p:ph idx="1"/>
          </p:nvPr>
        </p:nvSpPr>
        <p:spPr/>
        <p:txBody>
          <a:bodyPr>
            <a:normAutofit fontScale="92500"/>
          </a:bodyPr>
          <a:lstStyle/>
          <a:p>
            <a:r>
              <a:rPr lang="en-US" dirty="0"/>
              <a:t>When the Council was developing new ITE requirements, there was work underway in MOE to address evidence that existing assessment of literacy and numeracy for NCEA was not robust</a:t>
            </a:r>
          </a:p>
          <a:p>
            <a:r>
              <a:rPr lang="en-US" dirty="0"/>
              <a:t>Our fear, was that our existing benchmark of UE literacy and numeracy was probably not being achieved in reality; if we set it slightly above the likely actual school leaver population, then we may in fact be lowering our expectation on paper</a:t>
            </a:r>
          </a:p>
          <a:p>
            <a:r>
              <a:rPr lang="en-US" dirty="0"/>
              <a:t>Further work in 2017 and 2018 resulted in a proposed pathway to strengthen literacy and numeracy at entry </a:t>
            </a:r>
          </a:p>
          <a:p>
            <a:pPr lvl="1"/>
            <a:r>
              <a:rPr lang="en-US" dirty="0"/>
              <a:t>Step 1 (2018) build an evidence base about literacy capability of existing ITE students</a:t>
            </a:r>
          </a:p>
          <a:p>
            <a:pPr lvl="1"/>
            <a:r>
              <a:rPr lang="en-US" dirty="0"/>
              <a:t>Step 2 (2019) use evidence to either set a literacy benchmark</a:t>
            </a:r>
          </a:p>
          <a:p>
            <a:endParaRPr lang="en-US" dirty="0"/>
          </a:p>
          <a:p>
            <a:endParaRPr lang="en-NZ" dirty="0"/>
          </a:p>
        </p:txBody>
      </p:sp>
    </p:spTree>
    <p:extLst>
      <p:ext uri="{BB962C8B-B14F-4D97-AF65-F5344CB8AC3E}">
        <p14:creationId xmlns:p14="http://schemas.microsoft.com/office/powerpoint/2010/main" val="1935773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0995-A0B9-FC1B-3629-10826620F3E8}"/>
              </a:ext>
            </a:extLst>
          </p:cNvPr>
          <p:cNvSpPr>
            <a:spLocks noGrp="1"/>
          </p:cNvSpPr>
          <p:nvPr>
            <p:ph type="title"/>
          </p:nvPr>
        </p:nvSpPr>
        <p:spPr/>
        <p:txBody>
          <a:bodyPr/>
          <a:lstStyle/>
          <a:p>
            <a:r>
              <a:rPr lang="en-NZ" dirty="0"/>
              <a:t>Proposed Research</a:t>
            </a:r>
          </a:p>
        </p:txBody>
      </p:sp>
      <p:sp>
        <p:nvSpPr>
          <p:cNvPr id="3" name="Content Placeholder 2">
            <a:extLst>
              <a:ext uri="{FF2B5EF4-FFF2-40B4-BE49-F238E27FC236}">
                <a16:creationId xmlns:a16="http://schemas.microsoft.com/office/drawing/2014/main" id="{ADEDE814-BE28-A390-D5C2-88AB73A8B77E}"/>
              </a:ext>
            </a:extLst>
          </p:cNvPr>
          <p:cNvSpPr>
            <a:spLocks noGrp="1"/>
          </p:cNvSpPr>
          <p:nvPr>
            <p:ph idx="1"/>
          </p:nvPr>
        </p:nvSpPr>
        <p:spPr/>
        <p:txBody>
          <a:bodyPr>
            <a:normAutofit fontScale="92500" lnSpcReduction="10000"/>
          </a:bodyPr>
          <a:lstStyle/>
          <a:p>
            <a:r>
              <a:rPr lang="en-NZ" dirty="0"/>
              <a:t>We contracted NZCER (2018) to develop a research proposal with ITE providers with the aim of understanding existing first year and third year student literacy and numeracy using the LNAAT tool, and a separate assessment exercise for writing</a:t>
            </a:r>
          </a:p>
          <a:p>
            <a:r>
              <a:rPr lang="en-NZ" dirty="0"/>
              <a:t>Long story – short – the research didn’t go ahead because of a number of logistical issues that meant we didn’t have enough students to make the research valid</a:t>
            </a:r>
          </a:p>
          <a:p>
            <a:r>
              <a:rPr lang="en-NZ" dirty="0"/>
              <a:t>There was some consideration of developing an ITE specific assessment, but due to cost the Council didn’t pursue this option</a:t>
            </a:r>
          </a:p>
          <a:p>
            <a:r>
              <a:rPr lang="en-NZ" dirty="0"/>
              <a:t>We made the decision to revisit the literacy and numeracy expectations once the NCEA literacy and numeracy assessment had been addressed</a:t>
            </a:r>
          </a:p>
        </p:txBody>
      </p:sp>
    </p:spTree>
    <p:extLst>
      <p:ext uri="{BB962C8B-B14F-4D97-AF65-F5344CB8AC3E}">
        <p14:creationId xmlns:p14="http://schemas.microsoft.com/office/powerpoint/2010/main" val="210289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7671-1656-7DF9-8151-3EBBC8BC6746}"/>
              </a:ext>
            </a:extLst>
          </p:cNvPr>
          <p:cNvSpPr>
            <a:spLocks noGrp="1"/>
          </p:cNvSpPr>
          <p:nvPr>
            <p:ph type="title"/>
          </p:nvPr>
        </p:nvSpPr>
        <p:spPr/>
        <p:txBody>
          <a:bodyPr/>
          <a:lstStyle/>
          <a:p>
            <a:r>
              <a:rPr lang="en-NZ" dirty="0"/>
              <a:t>Where to from here?</a:t>
            </a:r>
          </a:p>
        </p:txBody>
      </p:sp>
      <p:sp>
        <p:nvSpPr>
          <p:cNvPr id="3" name="Content Placeholder 2">
            <a:extLst>
              <a:ext uri="{FF2B5EF4-FFF2-40B4-BE49-F238E27FC236}">
                <a16:creationId xmlns:a16="http://schemas.microsoft.com/office/drawing/2014/main" id="{58916772-0BD2-C22B-2F26-07C3939AD22F}"/>
              </a:ext>
            </a:extLst>
          </p:cNvPr>
          <p:cNvSpPr>
            <a:spLocks noGrp="1"/>
          </p:cNvSpPr>
          <p:nvPr>
            <p:ph idx="1"/>
          </p:nvPr>
        </p:nvSpPr>
        <p:spPr/>
        <p:txBody>
          <a:bodyPr>
            <a:normAutofit lnSpcReduction="10000"/>
          </a:bodyPr>
          <a:lstStyle/>
          <a:p>
            <a:r>
              <a:rPr lang="en-NZ" dirty="0"/>
              <a:t>NCEA assessment has now been completed</a:t>
            </a:r>
          </a:p>
          <a:p>
            <a:r>
              <a:rPr lang="en-NZ" dirty="0"/>
              <a:t>The Ministry has recently announced their strategies for literacy and mathematics achievement. </a:t>
            </a:r>
          </a:p>
          <a:p>
            <a:r>
              <a:rPr lang="en-NZ" dirty="0"/>
              <a:t>Expectation is a system lift of literacy and mathematics achievement flowing through schools</a:t>
            </a:r>
          </a:p>
          <a:p>
            <a:r>
              <a:rPr lang="en-NZ" dirty="0"/>
              <a:t>Both strategies propose development of a common practice model which will enable more specific expectations of teachers and of ITE providers in the future</a:t>
            </a:r>
          </a:p>
          <a:p>
            <a:r>
              <a:rPr lang="en-NZ" dirty="0"/>
              <a:t>The Council is working with Ministry to keep close connection and input of ITE providers into this work </a:t>
            </a:r>
          </a:p>
        </p:txBody>
      </p:sp>
    </p:spTree>
    <p:extLst>
      <p:ext uri="{BB962C8B-B14F-4D97-AF65-F5344CB8AC3E}">
        <p14:creationId xmlns:p14="http://schemas.microsoft.com/office/powerpoint/2010/main" val="2075884912"/>
      </p:ext>
    </p:extLst>
  </p:cSld>
  <p:clrMapOvr>
    <a:masterClrMapping/>
  </p:clrMapOvr>
</p:sld>
</file>

<file path=ppt/theme/theme1.xml><?xml version="1.0" encoding="utf-8"?>
<a:theme xmlns:a="http://schemas.openxmlformats.org/drawingml/2006/main" name="Office Theme">
  <a:themeElements>
    <a:clrScheme name="education council RGB">
      <a:dk1>
        <a:srgbClr val="000000"/>
      </a:dk1>
      <a:lt1>
        <a:srgbClr val="FFFFFF"/>
      </a:lt1>
      <a:dk2>
        <a:srgbClr val="6C6E71"/>
      </a:dk2>
      <a:lt2>
        <a:srgbClr val="E7E6E6"/>
      </a:lt2>
      <a:accent1>
        <a:srgbClr val="71CCD2"/>
      </a:accent1>
      <a:accent2>
        <a:srgbClr val="DF003E"/>
      </a:accent2>
      <a:accent3>
        <a:srgbClr val="5091CC"/>
      </a:accent3>
      <a:accent4>
        <a:srgbClr val="F36E20"/>
      </a:accent4>
      <a:accent5>
        <a:srgbClr val="F36F20"/>
      </a:accent5>
      <a:accent6>
        <a:srgbClr val="F36E20"/>
      </a:accent6>
      <a:hlink>
        <a:srgbClr val="13B5EA"/>
      </a:hlink>
      <a:folHlink>
        <a:srgbClr val="7473A9"/>
      </a:folHlink>
    </a:clrScheme>
    <a:fontScheme name="Custom 2">
      <a:majorFont>
        <a:latin typeface="Franklin Gothic Demi"/>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ANZ_Presentation" id="{43456E64-7D8E-4A5D-90C8-424297A5B429}" vid="{4FB16BD6-5E43-4BE1-B327-247788E1D94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20AB808E591A47941FE0AB9810DA7D" ma:contentTypeVersion="16" ma:contentTypeDescription="Create a new document." ma:contentTypeScope="" ma:versionID="e623a577754a90412147e9c0fd2fa2a4">
  <xsd:schema xmlns:xsd="http://www.w3.org/2001/XMLSchema" xmlns:xs="http://www.w3.org/2001/XMLSchema" xmlns:p="http://schemas.microsoft.com/office/2006/metadata/properties" xmlns:ns2="c0f69778-9efc-4027-8f52-00ec679231f2" xmlns:ns3="d291e939-f885-4a68-8f90-59a8fcc2a96d" targetNamespace="http://schemas.microsoft.com/office/2006/metadata/properties" ma:root="true" ma:fieldsID="f03e59edcb700b92a5f3755ca921461e" ns2:_="" ns3:_="">
    <xsd:import namespace="c0f69778-9efc-4027-8f52-00ec679231f2"/>
    <xsd:import namespace="d291e939-f885-4a68-8f90-59a8fcc2a96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f69778-9efc-4027-8f52-00ec679231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320d4ef-559c-484f-ad4d-9445a15d84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291e939-f885-4a68-8f90-59a8fcc2a96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f6d6e8-f392-4470-9d85-93d1f026133c}" ma:internalName="TaxCatchAll" ma:showField="CatchAllData" ma:web="d291e939-f885-4a68-8f90-59a8fcc2a9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291e939-f885-4a68-8f90-59a8fcc2a96d" xsi:nil="true"/>
    <lcf76f155ced4ddcb4097134ff3c332f xmlns="c0f69778-9efc-4027-8f52-00ec679231f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735FA4-71CE-4E31-8182-16CB11A7C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f69778-9efc-4027-8f52-00ec679231f2"/>
    <ds:schemaRef ds:uri="d291e939-f885-4a68-8f90-59a8fcc2a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4CC6A3-6A97-42E0-8ABF-EA8E0A78C8A5}">
  <ds:schemaRefs>
    <ds:schemaRef ds:uri="http://schemas.microsoft.com/sharepoint/v3/contenttype/forms"/>
  </ds:schemaRefs>
</ds:datastoreItem>
</file>

<file path=customXml/itemProps3.xml><?xml version="1.0" encoding="utf-8"?>
<ds:datastoreItem xmlns:ds="http://schemas.openxmlformats.org/officeDocument/2006/customXml" ds:itemID="{6B9F0A7C-4F9C-493C-AF62-A0F8A2E3CE27}">
  <ds:schemaRefs>
    <ds:schemaRef ds:uri="http://purl.org/dc/dcmitype/"/>
    <ds:schemaRef ds:uri="c0f69778-9efc-4027-8f52-00ec679231f2"/>
    <ds:schemaRef ds:uri="http://schemas.microsoft.com/office/2006/documentManagement/types"/>
    <ds:schemaRef ds:uri="http://purl.org/dc/elements/1.1/"/>
    <ds:schemaRef ds:uri="http://purl.org/dc/terms/"/>
    <ds:schemaRef ds:uri="http://schemas.microsoft.com/office/infopath/2007/PartnerControls"/>
    <ds:schemaRef ds:uri="http://schemas.microsoft.com/office/2006/metadata/properties"/>
    <ds:schemaRef ds:uri="http://schemas.openxmlformats.org/package/2006/metadata/core-properties"/>
    <ds:schemaRef ds:uri="d291e939-f885-4a68-8f90-59a8fcc2a96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1110</TotalTime>
  <Words>2762</Words>
  <Application>Microsoft Office PowerPoint</Application>
  <PresentationFormat>Widescreen</PresentationFormat>
  <Paragraphs>259</Paragraphs>
  <Slides>25</Slides>
  <Notes>13</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Courier New</vt:lpstr>
      <vt:lpstr>Franklin Gothic Book</vt:lpstr>
      <vt:lpstr>Franklin Gothic Demi</vt:lpstr>
      <vt:lpstr>Times New Roman</vt:lpstr>
      <vt:lpstr>Office Theme</vt:lpstr>
      <vt:lpstr>1_Office Theme</vt:lpstr>
      <vt:lpstr> 6.2 Literacy / Numeracy Assessment Approaches, Challenges and Solutions    In preparation please: •Turn on your cameras •Ensure your microphone is muted to maintain audio quality •Introduce yourself using the chat – Let us know your name, where you come from and what your role is there! </vt:lpstr>
      <vt:lpstr>PowerPoint Presentation</vt:lpstr>
      <vt:lpstr>PowerPoint Presentation</vt:lpstr>
      <vt:lpstr>Agenda | Paekōrero</vt:lpstr>
      <vt:lpstr>ITE literacy and mathematics assessment – a brief history</vt:lpstr>
      <vt:lpstr>Background to current requirements</vt:lpstr>
      <vt:lpstr>Agreeing on appropriate entry levels </vt:lpstr>
      <vt:lpstr>Proposed Research</vt:lpstr>
      <vt:lpstr>Where to from here?</vt:lpstr>
      <vt:lpstr>Break out room conversation (20 minutes)</vt:lpstr>
      <vt:lpstr>PowerPoint Presentation</vt:lpstr>
      <vt:lpstr>NCEA Literacy and Numeracy | Te Reo Matatini me te Pāngarau   Ministry of Education: Miriam Bookman, Margaret Franken, Karen Chow</vt:lpstr>
      <vt:lpstr>NCEA Changes  </vt:lpstr>
      <vt:lpstr>What the standards and assessment look like </vt:lpstr>
      <vt:lpstr>Foundational literacy and numeracy </vt:lpstr>
      <vt:lpstr>Key shifts in practice</vt:lpstr>
      <vt:lpstr>The Numeracy standard</vt:lpstr>
      <vt:lpstr>PowerPoint Presentation</vt:lpstr>
      <vt:lpstr>Current pedagogical resources</vt:lpstr>
      <vt:lpstr>Break out room conversation (15 minutes)</vt:lpstr>
      <vt:lpstr>PowerPoint Presentation</vt:lpstr>
      <vt:lpstr>Kukari Newsletter for ITE students</vt:lpstr>
      <vt:lpstr>PowerPoint Presentation</vt:lpstr>
      <vt:lpstr>Karakia Whakakapi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Toitu te kupu, Toitu te mana, Toitū te whenua Cultural Equity   Maehe 2022</dc:title>
  <dc:creator>Anahera Taiaki</dc:creator>
  <cp:lastModifiedBy>Will Pearce Loe</cp:lastModifiedBy>
  <cp:revision>64</cp:revision>
  <dcterms:created xsi:type="dcterms:W3CDTF">2022-03-24T22:54:22Z</dcterms:created>
  <dcterms:modified xsi:type="dcterms:W3CDTF">2022-08-18T23:30:38Z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f19e51-2680-42c0-85d7-f1f9ea2f5342_Enabled">
    <vt:lpwstr>true</vt:lpwstr>
  </property>
  <property fmtid="{D5CDD505-2E9C-101B-9397-08002B2CF9AE}" pid="3" name="MSIP_Label_9df19e51-2680-42c0-85d7-f1f9ea2f5342_SetDate">
    <vt:lpwstr>2022-03-24T22:54:22Z</vt:lpwstr>
  </property>
  <property fmtid="{D5CDD505-2E9C-101B-9397-08002B2CF9AE}" pid="4" name="MSIP_Label_9df19e51-2680-42c0-85d7-f1f9ea2f5342_Method">
    <vt:lpwstr>Standard</vt:lpwstr>
  </property>
  <property fmtid="{D5CDD505-2E9C-101B-9397-08002B2CF9AE}" pid="5" name="MSIP_Label_9df19e51-2680-42c0-85d7-f1f9ea2f5342_Name">
    <vt:lpwstr>defa4170-0d19-0005-0004-bc88714345d2</vt:lpwstr>
  </property>
  <property fmtid="{D5CDD505-2E9C-101B-9397-08002B2CF9AE}" pid="6" name="MSIP_Label_9df19e51-2680-42c0-85d7-f1f9ea2f5342_SiteId">
    <vt:lpwstr>ffe533ea-53e0-4039-a3e8-10790e0c9ef2</vt:lpwstr>
  </property>
  <property fmtid="{D5CDD505-2E9C-101B-9397-08002B2CF9AE}" pid="7" name="MSIP_Label_9df19e51-2680-42c0-85d7-f1f9ea2f5342_ActionId">
    <vt:lpwstr>6b4e762f-525b-448d-9404-9efd6898f07c</vt:lpwstr>
  </property>
  <property fmtid="{D5CDD505-2E9C-101B-9397-08002B2CF9AE}" pid="8" name="MSIP_Label_9df19e51-2680-42c0-85d7-f1f9ea2f5342_ContentBits">
    <vt:lpwstr>0</vt:lpwstr>
  </property>
  <property fmtid="{D5CDD505-2E9C-101B-9397-08002B2CF9AE}" pid="9" name="ContentTypeId">
    <vt:lpwstr>0x010100D620AB808E591A47941FE0AB9810DA7D</vt:lpwstr>
  </property>
  <property fmtid="{D5CDD505-2E9C-101B-9397-08002B2CF9AE}" pid="10" name="MediaServiceImageTags">
    <vt:lpwstr/>
  </property>
</Properties>
</file>